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04" r:id="rId1"/>
  </p:sldMasterIdLst>
  <p:sldIdLst>
    <p:sldId id="264" r:id="rId2"/>
    <p:sldId id="293" r:id="rId3"/>
    <p:sldId id="294" r:id="rId4"/>
    <p:sldId id="334" r:id="rId5"/>
    <p:sldId id="337" r:id="rId6"/>
    <p:sldId id="335" r:id="rId7"/>
    <p:sldId id="257" r:id="rId8"/>
    <p:sldId id="258" r:id="rId9"/>
    <p:sldId id="295" r:id="rId10"/>
    <p:sldId id="338" r:id="rId11"/>
    <p:sldId id="260" r:id="rId12"/>
    <p:sldId id="267" r:id="rId13"/>
    <p:sldId id="296" r:id="rId14"/>
    <p:sldId id="270" r:id="rId15"/>
    <p:sldId id="262" r:id="rId16"/>
    <p:sldId id="339" r:id="rId17"/>
    <p:sldId id="297" r:id="rId18"/>
    <p:sldId id="272" r:id="rId19"/>
    <p:sldId id="273" r:id="rId20"/>
    <p:sldId id="274" r:id="rId21"/>
    <p:sldId id="282" r:id="rId22"/>
    <p:sldId id="281" r:id="rId23"/>
    <p:sldId id="280" r:id="rId24"/>
    <p:sldId id="279" r:id="rId25"/>
    <p:sldId id="278" r:id="rId26"/>
    <p:sldId id="277" r:id="rId27"/>
    <p:sldId id="276" r:id="rId28"/>
    <p:sldId id="275" r:id="rId29"/>
    <p:sldId id="288" r:id="rId30"/>
    <p:sldId id="287" r:id="rId31"/>
    <p:sldId id="286" r:id="rId32"/>
    <p:sldId id="285" r:id="rId33"/>
    <p:sldId id="284" r:id="rId34"/>
    <p:sldId id="283" r:id="rId35"/>
    <p:sldId id="292" r:id="rId3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rjana Knezevic" initials="MK [2]" lastIdx="2" clrIdx="0">
    <p:extLst>
      <p:ext uri="{19B8F6BF-5375-455C-9EA6-DF929625EA0E}">
        <p15:presenceInfo xmlns:p15="http://schemas.microsoft.com/office/powerpoint/2012/main" userId="S::Mirjana.Knezevic@skgo.org::6463789b-ecc1-4883-a416-af264ccb14d7" providerId="AD"/>
      </p:ext>
    </p:extLst>
  </p:cmAuthor>
  <p:cmAuthor id="2" name="Milena Radomirovic" initials="MR" lastIdx="41" clrIdx="1">
    <p:extLst>
      <p:ext uri="{19B8F6BF-5375-455C-9EA6-DF929625EA0E}">
        <p15:presenceInfo xmlns:p15="http://schemas.microsoft.com/office/powerpoint/2012/main" userId="S::Milena.Radomirovic@skgo.org::57de70e3-22e2-44bb-b6ab-2fc82a5ff1af" providerId="AD"/>
      </p:ext>
    </p:extLst>
  </p:cmAuthor>
  <p:cmAuthor id="3" name="Ivan Milivojevic" initials="IM" lastIdx="2" clrIdx="2">
    <p:extLst>
      <p:ext uri="{19B8F6BF-5375-455C-9EA6-DF929625EA0E}">
        <p15:presenceInfo xmlns:p15="http://schemas.microsoft.com/office/powerpoint/2012/main" userId="S::Ivan.Milivojevic@skgo.org::a2163fa8-579e-451d-8269-186d0d38edc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E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108" d="100"/>
          <a:sy n="108" d="100"/>
        </p:scale>
        <p:origin x="171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Sheet1!$A$1:$A$6</c:f>
              <c:strCache>
                <c:ptCount val="6"/>
                <c:pt idx="0">
                  <c:v>Приходи од пореза</c:v>
                </c:pt>
                <c:pt idx="1">
                  <c:v>Дотације и 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Примања од продаје нефинансијске имовине</c:v>
                </c:pt>
                <c:pt idx="5">
                  <c:v>Примања од продаје финансијске имовине</c:v>
                </c:pt>
              </c:strCache>
            </c:strRef>
          </c:cat>
          <c:val>
            <c:numRef>
              <c:f>Sheet1!$B$1:$B$6</c:f>
              <c:numCache>
                <c:formatCode>#,##0</c:formatCode>
                <c:ptCount val="6"/>
                <c:pt idx="0">
                  <c:v>3067777</c:v>
                </c:pt>
                <c:pt idx="1">
                  <c:v>401586</c:v>
                </c:pt>
                <c:pt idx="2">
                  <c:v>371080</c:v>
                </c:pt>
                <c:pt idx="3">
                  <c:v>2000</c:v>
                </c:pt>
                <c:pt idx="4">
                  <c:v>38675</c:v>
                </c:pt>
                <c:pt idx="5">
                  <c:v>275736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3234-456A-A601-027883000B88}"/>
            </c:ext>
          </c:extLst>
        </c:ser>
        <c:ser>
          <c:idx val="1"/>
          <c:order val="1"/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Sheet1!$A$1:$A$6</c:f>
              <c:strCache>
                <c:ptCount val="6"/>
                <c:pt idx="0">
                  <c:v>Приходи од пореза</c:v>
                </c:pt>
                <c:pt idx="1">
                  <c:v>Дотације и трансфери</c:v>
                </c:pt>
                <c:pt idx="2">
                  <c:v>Други приходи</c:v>
                </c:pt>
                <c:pt idx="3">
                  <c:v>Меморандумске ставке</c:v>
                </c:pt>
                <c:pt idx="4">
                  <c:v>Примања од продаје нефинансијске имовине</c:v>
                </c:pt>
                <c:pt idx="5">
                  <c:v>Примања од продаје финансијске имовине</c:v>
                </c:pt>
              </c:strCache>
            </c:strRef>
          </c:cat>
          <c:val>
            <c:numRef>
              <c:f>Sheet1!$C$1:$C$6</c:f>
              <c:numCache>
                <c:formatCode>#,##0</c:formatCode>
                <c:ptCount val="6"/>
                <c:pt idx="0">
                  <c:v>2760520</c:v>
                </c:pt>
                <c:pt idx="1">
                  <c:v>555212</c:v>
                </c:pt>
                <c:pt idx="2">
                  <c:v>302858</c:v>
                </c:pt>
                <c:pt idx="3">
                  <c:v>1793</c:v>
                </c:pt>
                <c:pt idx="4">
                  <c:v>41771</c:v>
                </c:pt>
                <c:pt idx="5">
                  <c:v>276688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3234-456A-A601-027883000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33497663"/>
        <c:axId val="1833504863"/>
        <c:axId val="0"/>
      </c:bar3DChart>
      <c:catAx>
        <c:axId val="1833497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504863"/>
        <c:crosses val="autoZero"/>
        <c:auto val="1"/>
        <c:lblAlgn val="ctr"/>
        <c:lblOffset val="100"/>
        <c:noMultiLvlLbl val="0"/>
      </c:catAx>
      <c:valAx>
        <c:axId val="18335048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497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29A3-4DFD-9058-678EA10FFA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29A3-4DFD-9058-678EA10FFA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29A3-4DFD-9058-678EA10FFA5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29A3-4DFD-9058-678EA10FFA5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29A3-4DFD-9058-678EA10FFA5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29A3-4DFD-9058-678EA10FFA5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29A3-4DFD-9058-678EA10FFA5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29A3-4DFD-9058-678EA10FFA5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29A3-4DFD-9058-678EA10FFA55}"/>
              </c:ext>
            </c:extLst>
          </c:dPt>
          <c:dLbls>
            <c:dLbl>
              <c:idx val="0"/>
              <c:layout>
                <c:manualLayout>
                  <c:x val="3.3333333333333229E-2"/>
                  <c:y val="-4.1666666666666664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29A3-4DFD-9058-678EA10FFA55}"/>
                </c:ext>
              </c:extLst>
            </c:dLbl>
            <c:dLbl>
              <c:idx val="1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29A3-4DFD-9058-678EA10FFA55}"/>
                </c:ext>
              </c:extLst>
            </c:dLbl>
            <c:dLbl>
              <c:idx val="2"/>
              <c:layout>
                <c:manualLayout>
                  <c:x val="3.399852180339985E-2"/>
                  <c:y val="0.10322035798052517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29A3-4DFD-9058-678EA10FFA55}"/>
                </c:ext>
              </c:extLst>
            </c:dLbl>
            <c:dLbl>
              <c:idx val="3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29A3-4DFD-9058-678EA10FFA55}"/>
                </c:ext>
              </c:extLst>
            </c:dLbl>
            <c:dLbl>
              <c:idx val="4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29A3-4DFD-9058-678EA10FFA55}"/>
                </c:ext>
              </c:extLst>
            </c:dLbl>
            <c:dLbl>
              <c:idx val="5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29A3-4DFD-9058-678EA10FFA55}"/>
                </c:ext>
              </c:extLst>
            </c:dLbl>
            <c:dLbl>
              <c:idx val="6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29A3-4DFD-9058-678EA10FFA55}"/>
                </c:ext>
              </c:extLst>
            </c:dLbl>
            <c:dLbl>
              <c:idx val="7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F-29A3-4DFD-9058-678EA10FFA55}"/>
                </c:ext>
              </c:extLst>
            </c:dLbl>
            <c:dLbl>
              <c:idx val="8"/>
              <c:layout>
                <c:manualLayout>
                  <c:x val="7.0953436807095344E-2"/>
                  <c:y val="7.2014203242226861E-3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1-29A3-4DFD-9058-678EA10FFA55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4472C4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Sheet1!$A$10:$A$18</c:f>
              <c:strCache>
                <c:ptCount val="9"/>
                <c:pt idx="0">
                  <c:v>Расходи за запослене</c:v>
                </c:pt>
                <c:pt idx="1">
                  <c:v>Коришћење роба и услуга</c:v>
                </c:pt>
                <c:pt idx="2">
                  <c:v>Отплата камата</c:v>
                </c:pt>
                <c:pt idx="3">
                  <c:v>Субвенције</c:v>
                </c:pt>
                <c:pt idx="4">
                  <c:v>Донације, дотације и трансфери</c:v>
                </c:pt>
                <c:pt idx="5">
                  <c:v>Социјално осигурање и социјална заштита</c:v>
                </c:pt>
                <c:pt idx="6">
                  <c:v>Остали расходи</c:v>
                </c:pt>
                <c:pt idx="7">
                  <c:v>Капитални издаци</c:v>
                </c:pt>
                <c:pt idx="8">
                  <c:v>Издаци за отплату главнице</c:v>
                </c:pt>
              </c:strCache>
            </c:strRef>
          </c:cat>
          <c:val>
            <c:numRef>
              <c:f>Sheet1!$D$10:$D$18</c:f>
              <c:numCache>
                <c:formatCode>0.00%</c:formatCode>
                <c:ptCount val="9"/>
                <c:pt idx="0">
                  <c:v>0.30737951622529824</c:v>
                </c:pt>
                <c:pt idx="1">
                  <c:v>0.26233913694004529</c:v>
                </c:pt>
                <c:pt idx="2">
                  <c:v>8.0623155287018952E-3</c:v>
                </c:pt>
                <c:pt idx="3">
                  <c:v>2.157828737051239E-2</c:v>
                </c:pt>
                <c:pt idx="4">
                  <c:v>9.5670852104096996E-2</c:v>
                </c:pt>
                <c:pt idx="5">
                  <c:v>7.9942757687496424E-2</c:v>
                </c:pt>
                <c:pt idx="6">
                  <c:v>0.10493274207131119</c:v>
                </c:pt>
                <c:pt idx="7">
                  <c:v>7.5289328667555125E-2</c:v>
                </c:pt>
                <c:pt idx="8">
                  <c:v>4.4805063404982463E-2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9A3-4DFD-9058-678EA10FFA55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Sheet1!$A$10:$A$18</c:f>
              <c:strCache>
                <c:ptCount val="9"/>
                <c:pt idx="0">
                  <c:v>Расходи за запослене</c:v>
                </c:pt>
                <c:pt idx="1">
                  <c:v>Коришћење роба и услуга</c:v>
                </c:pt>
                <c:pt idx="2">
                  <c:v>Отплата камата</c:v>
                </c:pt>
                <c:pt idx="3">
                  <c:v>Субвенције</c:v>
                </c:pt>
                <c:pt idx="4">
                  <c:v>Донације, дотације и трансфери</c:v>
                </c:pt>
                <c:pt idx="5">
                  <c:v>Социјално осигурање и социјална заштита</c:v>
                </c:pt>
                <c:pt idx="6">
                  <c:v>Остали расходи</c:v>
                </c:pt>
                <c:pt idx="7">
                  <c:v>Капитални издаци</c:v>
                </c:pt>
                <c:pt idx="8">
                  <c:v>Издаци за отплату главнице</c:v>
                </c:pt>
              </c:strCache>
            </c:strRef>
          </c:cat>
          <c:val>
            <c:numRef>
              <c:f>Sheet1!$B$10:$B$18</c:f>
              <c:numCache>
                <c:formatCode>#,##0</c:formatCode>
                <c:ptCount val="9"/>
                <c:pt idx="0">
                  <c:v>1258277</c:v>
                </c:pt>
                <c:pt idx="1">
                  <c:v>1145223</c:v>
                </c:pt>
                <c:pt idx="2">
                  <c:v>34666</c:v>
                </c:pt>
                <c:pt idx="3">
                  <c:v>90250</c:v>
                </c:pt>
                <c:pt idx="4">
                  <c:v>454101</c:v>
                </c:pt>
                <c:pt idx="5">
                  <c:v>335588</c:v>
                </c:pt>
                <c:pt idx="6">
                  <c:v>422277</c:v>
                </c:pt>
                <c:pt idx="7">
                  <c:v>338255</c:v>
                </c:pt>
                <c:pt idx="8">
                  <c:v>175363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36-4F83-8293-A9B2A680E2C1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Sheet1!$A$10:$A$18</c:f>
              <c:strCache>
                <c:ptCount val="9"/>
                <c:pt idx="0">
                  <c:v>Расходи за запослене</c:v>
                </c:pt>
                <c:pt idx="1">
                  <c:v>Коришћење роба и услуга</c:v>
                </c:pt>
                <c:pt idx="2">
                  <c:v>Отплата камата</c:v>
                </c:pt>
                <c:pt idx="3">
                  <c:v>Субвенције</c:v>
                </c:pt>
                <c:pt idx="4">
                  <c:v>Донације, дотације и трансфери</c:v>
                </c:pt>
                <c:pt idx="5">
                  <c:v>Социјално осигурање и социјална заштита</c:v>
                </c:pt>
                <c:pt idx="6">
                  <c:v>Остали расходи</c:v>
                </c:pt>
                <c:pt idx="7">
                  <c:v>Капитални издаци</c:v>
                </c:pt>
                <c:pt idx="8">
                  <c:v>Издаци за отплату главнице</c:v>
                </c:pt>
              </c:strCache>
            </c:strRef>
          </c:cat>
          <c:val>
            <c:numRef>
              <c:f>Sheet1!$C$10:$C$18</c:f>
              <c:numCache>
                <c:formatCode>#,##0</c:formatCode>
                <c:ptCount val="9"/>
                <c:pt idx="0">
                  <c:v>1203049</c:v>
                </c:pt>
                <c:pt idx="1">
                  <c:v>1026766</c:v>
                </c:pt>
                <c:pt idx="2">
                  <c:v>31555</c:v>
                </c:pt>
                <c:pt idx="3">
                  <c:v>84455</c:v>
                </c:pt>
                <c:pt idx="4">
                  <c:v>374445</c:v>
                </c:pt>
                <c:pt idx="5">
                  <c:v>312887</c:v>
                </c:pt>
                <c:pt idx="6">
                  <c:v>410695</c:v>
                </c:pt>
                <c:pt idx="7">
                  <c:v>294674</c:v>
                </c:pt>
                <c:pt idx="8">
                  <c:v>175362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36-4F83-8293-A9B2A680E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33480383"/>
        <c:axId val="1833499583"/>
        <c:axId val="0"/>
      </c:bar3DChart>
      <c:catAx>
        <c:axId val="1833480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499583"/>
        <c:crosses val="autoZero"/>
        <c:auto val="1"/>
        <c:lblAlgn val="ctr"/>
        <c:lblOffset val="100"/>
        <c:noMultiLvlLbl val="0"/>
      </c:catAx>
      <c:valAx>
        <c:axId val="1833499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4803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1EB-41D1-8B83-D91F707B2FC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1EB-41D1-8B83-D91F707B2F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1EB-41D1-8B83-D91F707B2FC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1EB-41D1-8B83-D91F707B2FCA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F1EB-41D1-8B83-D91F707B2FC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F1EB-41D1-8B83-D91F707B2FCA}"/>
              </c:ext>
            </c:extLst>
          </c:dPt>
          <c:dPt>
            <c:idx val="6"/>
            <c:bubble3D val="0"/>
            <c:spPr>
              <a:solidFill>
                <a:schemeClr val="accent5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F1EB-41D1-8B83-D91F707B2FC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F1EB-41D1-8B83-D91F707B2FC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F1EB-41D1-8B83-D91F707B2FC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F1EB-41D1-8B83-D91F707B2FCA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F1EB-41D1-8B83-D91F707B2FCA}"/>
              </c:ext>
            </c:extLst>
          </c:dPt>
          <c:dLbls>
            <c:dLbl>
              <c:idx val="0"/>
              <c:layout>
                <c:manualLayout>
                  <c:x val="0.26397677391619151"/>
                  <c:y val="-3.931866098704874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EB-41D1-8B83-D91F707B2FCA}"/>
                </c:ext>
              </c:extLst>
            </c:dLbl>
            <c:dLbl>
              <c:idx val="1"/>
              <c:layout>
                <c:manualLayout>
                  <c:x val="9.6740994660150237E-2"/>
                  <c:y val="-5.434598339142033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EB-41D1-8B83-D91F707B2FCA}"/>
                </c:ext>
              </c:extLst>
            </c:dLbl>
            <c:dLbl>
              <c:idx val="2"/>
              <c:layout>
                <c:manualLayout>
                  <c:x val="0.24084289302199294"/>
                  <c:y val="2.488898928617529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EB-41D1-8B83-D91F707B2FCA}"/>
                </c:ext>
              </c:extLst>
            </c:dLbl>
            <c:dLbl>
              <c:idx val="3"/>
              <c:layout>
                <c:manualLayout>
                  <c:x val="0.35641664404018464"/>
                  <c:y val="0.1028398089583064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1EB-41D1-8B83-D91F707B2FCA}"/>
                </c:ext>
              </c:extLst>
            </c:dLbl>
            <c:dLbl>
              <c:idx val="4"/>
              <c:layout>
                <c:manualLayout>
                  <c:x val="-0.1801024979636166"/>
                  <c:y val="0.1800873456391721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1EB-41D1-8B83-D91F707B2FCA}"/>
                </c:ext>
              </c:extLst>
            </c:dLbl>
            <c:dLbl>
              <c:idx val="6"/>
              <c:layout>
                <c:manualLayout>
                  <c:x val="-4.3465471988415243E-4"/>
                  <c:y val="-2.409040058517275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1EB-41D1-8B83-D91F707B2FCA}"/>
                </c:ext>
              </c:extLst>
            </c:dLbl>
            <c:dLbl>
              <c:idx val="8"/>
              <c:layout>
                <c:manualLayout>
                  <c:x val="-2.7142501583853743E-2"/>
                  <c:y val="1.008046125381868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1EB-41D1-8B83-D91F707B2FCA}"/>
                </c:ext>
              </c:extLst>
            </c:dLbl>
            <c:dLbl>
              <c:idx val="9"/>
              <c:layout>
                <c:manualLayout>
                  <c:x val="-0.21850727441397411"/>
                  <c:y val="3.9671270599371802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1EB-41D1-8B83-D91F707B2F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Sheet1!$A$23:$A$33</c:f>
              <c:strCache>
                <c:ptCount val="11"/>
                <c:pt idx="0">
                  <c:v>Скупштина града</c:v>
                </c:pt>
                <c:pt idx="1">
                  <c:v>Градоначелник</c:v>
                </c:pt>
                <c:pt idx="2">
                  <c:v>Градско веће</c:v>
                </c:pt>
                <c:pt idx="3">
                  <c:v>Градско правобранилаштво</c:v>
                </c:pt>
                <c:pt idx="4">
                  <c:v>Градске управе</c:v>
                </c:pt>
                <c:pt idx="5">
                  <c:v>Месне заједнице</c:v>
                </c:pt>
                <c:pt idx="6">
                  <c:v>Установе културе</c:v>
                </c:pt>
                <c:pt idx="7">
                  <c:v>Туристичка организација</c:v>
                </c:pt>
                <c:pt idx="8">
                  <c:v>Предшколска установа</c:v>
                </c:pt>
                <c:pt idx="9">
                  <c:v>Основно образовање</c:v>
                </c:pt>
                <c:pt idx="10">
                  <c:v>Средње образовање</c:v>
                </c:pt>
              </c:strCache>
            </c:strRef>
          </c:cat>
          <c:val>
            <c:numRef>
              <c:f>Sheet1!$C$23:$C$33</c:f>
              <c:numCache>
                <c:formatCode>0%</c:formatCode>
                <c:ptCount val="11"/>
                <c:pt idx="0">
                  <c:v>3.2125058768218149E-3</c:v>
                </c:pt>
                <c:pt idx="1">
                  <c:v>4.3349788434414666E-3</c:v>
                </c:pt>
                <c:pt idx="2">
                  <c:v>2.1156558533145277E-6</c:v>
                </c:pt>
                <c:pt idx="3">
                  <c:v>3.121062529384109E-3</c:v>
                </c:pt>
                <c:pt idx="4">
                  <c:v>0.70411753643629527</c:v>
                </c:pt>
                <c:pt idx="5">
                  <c:v>6.0639398213446164E-3</c:v>
                </c:pt>
                <c:pt idx="6">
                  <c:v>5.4379407616361071E-2</c:v>
                </c:pt>
                <c:pt idx="7">
                  <c:v>2.4388810531264693E-3</c:v>
                </c:pt>
                <c:pt idx="8">
                  <c:v>0.16226704278326282</c:v>
                </c:pt>
                <c:pt idx="9">
                  <c:v>4.2815937940761634E-2</c:v>
                </c:pt>
                <c:pt idx="10">
                  <c:v>1.7246591443347437E-2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F1EB-41D1-8B83-D91F707B2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15C-4DBE-9958-EF84D18A344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15C-4DBE-9958-EF84D18A344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E15C-4DBE-9958-EF84D18A344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E15C-4DBE-9958-EF84D18A344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E15C-4DBE-9958-EF84D18A344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E15C-4DBE-9958-EF84D18A344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E15C-4DBE-9958-EF84D18A344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E15C-4DBE-9958-EF84D18A344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E15C-4DBE-9958-EF84D18A344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E15C-4DBE-9958-EF84D18A344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5-E15C-4DBE-9958-EF84D18A344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E15C-4DBE-9958-EF84D18A344C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E15C-4DBE-9958-EF84D18A344C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E15C-4DBE-9958-EF84D18A344C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E15C-4DBE-9958-EF84D18A344C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F-E15C-4DBE-9958-EF84D18A344C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1-E15C-4DBE-9958-EF84D18A344C}"/>
              </c:ext>
            </c:extLst>
          </c:dPt>
          <c:dLbls>
            <c:dLbl>
              <c:idx val="0"/>
              <c:layout>
                <c:manualLayout>
                  <c:x val="0.17209128320239431"/>
                  <c:y val="-4.60526554354825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5C-4DBE-9958-EF84D18A344C}"/>
                </c:ext>
              </c:extLst>
            </c:dLbl>
            <c:dLbl>
              <c:idx val="1"/>
              <c:layout>
                <c:manualLayout>
                  <c:x val="-7.4074074074074181E-2"/>
                  <c:y val="-1.97368523294925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5C-4DBE-9958-EF84D18A344C}"/>
                </c:ext>
              </c:extLst>
            </c:dLbl>
            <c:dLbl>
              <c:idx val="2"/>
              <c:layout>
                <c:manualLayout>
                  <c:x val="2.8490028490028491E-3"/>
                  <c:y val="-8.33333765023016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5C-4DBE-9958-EF84D18A344C}"/>
                </c:ext>
              </c:extLst>
            </c:dLbl>
            <c:dLbl>
              <c:idx val="3"/>
              <c:layout>
                <c:manualLayout>
                  <c:x val="1.5669515669515671E-2"/>
                  <c:y val="2.19298359216583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15C-4DBE-9958-EF84D18A344C}"/>
                </c:ext>
              </c:extLst>
            </c:dLbl>
            <c:dLbl>
              <c:idx val="4"/>
              <c:layout>
                <c:manualLayout>
                  <c:x val="-2.8490028490028491E-3"/>
                  <c:y val="-5.70175733963116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15C-4DBE-9958-EF84D18A344C}"/>
                </c:ext>
              </c:extLst>
            </c:dLbl>
            <c:dLbl>
              <c:idx val="5"/>
              <c:layout>
                <c:manualLayout>
                  <c:x val="-1.0446223104016404E-16"/>
                  <c:y val="3.72807210668191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15C-4DBE-9958-EF84D18A344C}"/>
                </c:ext>
              </c:extLst>
            </c:dLbl>
            <c:dLbl>
              <c:idx val="6"/>
              <c:layout>
                <c:manualLayout>
                  <c:x val="-1.4964459408902755E-3"/>
                  <c:y val="0.230263277177412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15C-4DBE-9958-EF84D18A344C}"/>
                </c:ext>
              </c:extLst>
            </c:dLbl>
            <c:dLbl>
              <c:idx val="7"/>
              <c:layout>
                <c:manualLayout>
                  <c:x val="-0.11821922933034056"/>
                  <c:y val="0.125000064753452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15C-4DBE-9958-EF84D18A344C}"/>
                </c:ext>
              </c:extLst>
            </c:dLbl>
            <c:dLbl>
              <c:idx val="8"/>
              <c:layout>
                <c:manualLayout>
                  <c:x val="-8.6793864571642454E-2"/>
                  <c:y val="1.31579015529950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15C-4DBE-9958-EF84D18A344C}"/>
                </c:ext>
              </c:extLst>
            </c:dLbl>
            <c:dLbl>
              <c:idx val="9"/>
              <c:layout>
                <c:manualLayout>
                  <c:x val="-6.1354283576505797E-2"/>
                  <c:y val="5.26316062119800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15C-4DBE-9958-EF84D18A344C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5-E15C-4DBE-9958-EF84D18A344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E15C-4DBE-9958-EF84D18A344C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E15C-4DBE-9958-EF84D18A344C}"/>
                </c:ext>
              </c:extLst>
            </c:dLbl>
            <c:dLbl>
              <c:idx val="13"/>
              <c:layout>
                <c:manualLayout>
                  <c:x val="0"/>
                  <c:y val="-0.2390352115460759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15C-4DBE-9958-EF84D18A344C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D-E15C-4DBE-9958-EF84D18A344C}"/>
                </c:ext>
              </c:extLst>
            </c:dLbl>
            <c:dLbl>
              <c:idx val="15"/>
              <c:layout>
                <c:manualLayout>
                  <c:x val="2.9928918817807705E-3"/>
                  <c:y val="-4.60526554354825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15C-4DBE-9958-EF84D18A344C}"/>
                </c:ext>
              </c:extLst>
            </c:dLbl>
            <c:dLbl>
              <c:idx val="16"/>
              <c:layout>
                <c:manualLayout>
                  <c:x val="-0.23194912083800978"/>
                  <c:y val="-1.97368523294925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15C-4DBE-9958-EF84D18A344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programi!$B$2:$B$18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КОМУНАЛНЕ ДЕЛАТНОСТИ</c:v>
                </c:pt>
                <c:pt idx="2">
                  <c:v>ЛОКАЛНИ ЕКОНОМСКИ РАЗВОЈ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</c:v>
                </c:pt>
                <c:pt idx="8">
                  <c:v>ОСНОВНО ОБРАЗОВАЊЕ</c:v>
                </c:pt>
                <c:pt idx="9">
                  <c:v>СРЕДЊЕ ОБРАЗОВАЊЕ</c:v>
                </c:pt>
                <c:pt idx="10">
                  <c:v>СОЦИЈАЛНА И ДЕЧЈА ЗАШТИТА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programi!$D$2:$D$18</c:f>
              <c:numCache>
                <c:formatCode>""#,##0.00</c:formatCode>
                <c:ptCount val="17"/>
                <c:pt idx="0">
                  <c:v>52841211.200000003</c:v>
                </c:pt>
                <c:pt idx="1">
                  <c:v>530181576.45999998</c:v>
                </c:pt>
                <c:pt idx="2">
                  <c:v>37263653.259999998</c:v>
                </c:pt>
                <c:pt idx="3">
                  <c:v>83266420.040000007</c:v>
                </c:pt>
                <c:pt idx="4">
                  <c:v>17420035.300000001</c:v>
                </c:pt>
                <c:pt idx="5">
                  <c:v>93394964.159999996</c:v>
                </c:pt>
                <c:pt idx="6">
                  <c:v>201838247.62</c:v>
                </c:pt>
                <c:pt idx="7">
                  <c:v>690877507.23000002</c:v>
                </c:pt>
                <c:pt idx="8">
                  <c:v>182139120.44</c:v>
                </c:pt>
                <c:pt idx="9">
                  <c:v>73366981.200000003</c:v>
                </c:pt>
                <c:pt idx="10">
                  <c:v>417752073.50999999</c:v>
                </c:pt>
                <c:pt idx="11">
                  <c:v>1893398.39</c:v>
                </c:pt>
                <c:pt idx="12">
                  <c:v>289040852.06999999</c:v>
                </c:pt>
                <c:pt idx="13">
                  <c:v>399136920.51999998</c:v>
                </c:pt>
                <c:pt idx="14">
                  <c:v>811238154.55999994</c:v>
                </c:pt>
                <c:pt idx="15">
                  <c:v>32116419.52</c:v>
                </c:pt>
                <c:pt idx="16">
                  <c:v>120000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E15C-4DBE-9958-EF84D18A344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Порески приходи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Донације и трансфери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F0"/>
        </a:solidFill>
      </dgm:spPr>
      <dgm:t>
        <a:bodyPr/>
        <a:lstStyle/>
        <a:p>
          <a:pPr algn="just"/>
          <a:r>
            <a:rPr lang="sr-Cyrl-CS" sz="1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Донације </a:t>
          </a:r>
          <a:r>
            <a:rPr lang="sr-Cyrl-CS" sz="14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 добијају од домаћих и међународних донатора и организација за различите пројекте. </a:t>
          </a:r>
          <a:r>
            <a:rPr lang="sr-Cyrl-RS" altLang="en-US" sz="14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Трансфери п</a:t>
          </a:r>
          <a:r>
            <a:rPr lang="ru-RU" altLang="en-US" sz="14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огу бити </a:t>
          </a:r>
          <a:r>
            <a:rPr lang="sr-Cyrl-RS" altLang="en-US" sz="1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наменски (</a:t>
          </a:r>
          <a:r>
            <a:rPr lang="sr-Cyrl-RS" altLang="en-US" sz="14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тачно утврђене намене) или </a:t>
          </a:r>
          <a:r>
            <a:rPr lang="sr-Cyrl-RS" altLang="en-US" sz="1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ненаменски (</a:t>
          </a:r>
          <a:r>
            <a:rPr lang="sr-Cyrl-RS" altLang="en-US" sz="140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није им унапред утврђена намена те се могу у складу са законом користити за било које сврхе).</a:t>
          </a:r>
          <a:endParaRPr lang="en-US" sz="1400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Непорески приходи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продаје нефинансијске имовине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chemeClr val="bg2"/>
        </a:solidFill>
      </dgm:spPr>
      <dgm:t>
        <a:bodyPr/>
        <a:lstStyle/>
        <a:p>
          <a:pPr algn="just"/>
          <a:r>
            <a:rPr lang="sr-Cyrl-R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Ова примања се остварују продајом непокретности и покретних ствари у власништву града</a:t>
          </a:r>
          <a:r>
            <a:rPr lang="sr-Cyrl-RS" sz="1400" dirty="0">
              <a:solidFill>
                <a:schemeClr val="tx1"/>
              </a:solidFill>
            </a:rPr>
            <a:t>.</a:t>
          </a:r>
          <a:endParaRPr lang="en-US" sz="1400" dirty="0">
            <a:solidFill>
              <a:schemeClr val="tx1"/>
            </a:solidFill>
          </a:endParaRPr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задуживања и  продаје финансијске имовине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sz="14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задуживања представљају приливе по основу примања од задуживања код пословних банака у земљи у корист нивоа градова. Примања од продаје финансијске имовине  представљају приливе по основу продаје домаћих акција и осталог капитала у корист нивоа градова</a:t>
          </a:r>
          <a:endParaRPr lang="en-US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Пренета средства из ранијих година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altLang="en-US" sz="1400" dirty="0">
              <a:solidFill>
                <a:schemeClr val="bg2">
                  <a:lumMod val="50000"/>
                </a:schemeClr>
              </a:solidFill>
            </a:rPr>
            <a:t> </a:t>
          </a:r>
          <a:r>
            <a:rPr lang="sr-Cyrl-RS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Представљају вишак прихода буџета града који нису потрошени у претходној  буџетској години</a:t>
          </a:r>
          <a:endParaRPr lang="en-US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DFBD7A21-0954-4B7F-903E-719597804F28}" type="presOf" srcId="{6B14159D-5902-471E-9F91-CEA86CA18597}" destId="{FFFD7BD8-195B-4FA4-9414-4F4C582F5570}" srcOrd="0" destOrd="0" presId="urn:diagrams.loki3.com/BracketList"/>
    <dgm:cxn modelId="{8BFB5925-EDE0-45E3-91ED-A6C1C76B091F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8ED36F3F-1036-46BF-B161-E2DF12D3DE49}" type="presOf" srcId="{A22D28D0-C0EE-4FAC-9411-A8A4995FB17B}" destId="{B43D6F8D-5103-4DCA-8971-053A6B7A987B}" srcOrd="0" destOrd="0" presId="urn:diagrams.loki3.com/BracketList"/>
    <dgm:cxn modelId="{89B8D35F-AF1C-4B87-9F0F-C836A969D035}" type="presOf" srcId="{92FD0664-EE76-4121-BE7B-68FC1EE5F4D7}" destId="{C6BA9D27-2D60-4BA7-98A9-E18E57FDB6CB}" srcOrd="0" destOrd="0" presId="urn:diagrams.loki3.com/BracketList"/>
    <dgm:cxn modelId="{251C8748-D7D4-4EEA-9063-7D96C4DC6F5C}" type="presOf" srcId="{26EF48C7-6381-4355-B03F-DD441AE957C7}" destId="{EFAACCF6-3A6A-4536-89B0-F0A7C44F6BE1}" srcOrd="0" destOrd="0" presId="urn:diagrams.loki3.com/BracketList"/>
    <dgm:cxn modelId="{8DF7604E-D30B-4D29-A714-BF4C67282722}" type="presOf" srcId="{D45E583C-4AAD-40D2-9D24-9A0A68141567}" destId="{7BB6658A-32E0-42C7-B82A-240BF45CF27D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1F4D2793-BD6E-4E71-BAB4-D6D0DEF19BD8}" type="presOf" srcId="{FE2BA0E8-81AC-463B-B498-EF464F5BCE06}" destId="{9893D59A-7FEC-486D-89C4-D28135F6121C}" srcOrd="0" destOrd="0" presId="urn:diagrams.loki3.com/BracketList"/>
    <dgm:cxn modelId="{823A3D95-6E18-4348-AF5D-F5A67ED1D5F5}" type="presOf" srcId="{E1AD8724-28DC-48C5-B75E-B0D1F33E6279}" destId="{939B76D1-BB33-4E50-9ECD-839FB5787B95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120EF99-E00F-4494-BFCA-8749C1115436}" type="presOf" srcId="{E055884F-7426-4921-A0E5-9CA56A76B49A}" destId="{CCB8139E-CA19-491D-9FCD-6BF28923C72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D9B9A5A4-110B-45CC-94E0-BB7998BBACA2}" type="presOf" srcId="{4B4A2A45-FFA7-47F5-A99D-A2DFD7698107}" destId="{9A05939C-6B40-4C32-897A-4A6DC3E71E5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D180D9DF-1134-4034-82CB-2A5DE44386F2}" type="presOf" srcId="{E1B79EE1-1157-4302-AB0B-8FEDC81165FD}" destId="{F40D94EA-52E0-4740-A924-EAF350BDF213}" srcOrd="0" destOrd="0" presId="urn:diagrams.loki3.com/BracketList"/>
    <dgm:cxn modelId="{115F89EA-ED00-4FA2-833B-C468A17C77B1}" type="presOf" srcId="{0C844461-76DE-4FEA-A87D-23440AD6FC2E}" destId="{C6144CDB-22C1-4337-9F95-C3A522A707D1}" srcOrd="0" destOrd="0" presId="urn:diagrams.loki3.com/BracketList"/>
    <dgm:cxn modelId="{281914F4-D8BC-495E-956B-3246AF2EC200}" type="presOf" srcId="{28888755-727E-436B-B2F2-DA7896544A65}" destId="{9312B733-3AEB-49F6-8245-08553BA2949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B7765B4B-3A56-44DA-A61A-BC91C1B2CD92}" type="presParOf" srcId="{EFEB1020-9C17-48DC-BBE0-54FA743F9F75}" destId="{98695426-23ED-40C0-90A1-2BB445DEBC64}" srcOrd="0" destOrd="0" presId="urn:diagrams.loki3.com/BracketList"/>
    <dgm:cxn modelId="{650939A6-4DCE-4ADE-8427-581667267FF1}" type="presParOf" srcId="{98695426-23ED-40C0-90A1-2BB445DEBC64}" destId="{C6144CDB-22C1-4337-9F95-C3A522A707D1}" srcOrd="0" destOrd="0" presId="urn:diagrams.loki3.com/BracketList"/>
    <dgm:cxn modelId="{F1F46CE7-FD58-4A44-AEB3-B7CF9016B3FE}" type="presParOf" srcId="{98695426-23ED-40C0-90A1-2BB445DEBC64}" destId="{02385D1D-92EB-445D-B736-940004751C79}" srcOrd="1" destOrd="0" presId="urn:diagrams.loki3.com/BracketList"/>
    <dgm:cxn modelId="{BA7D6B3B-5D9E-4C81-B55B-17C7FF656DD1}" type="presParOf" srcId="{98695426-23ED-40C0-90A1-2BB445DEBC64}" destId="{99D36636-E395-439F-A79A-29C0BFB6F7E4}" srcOrd="2" destOrd="0" presId="urn:diagrams.loki3.com/BracketList"/>
    <dgm:cxn modelId="{DD0BCBFF-BBEC-4842-8BD0-69E0482A8A5D}" type="presParOf" srcId="{98695426-23ED-40C0-90A1-2BB445DEBC64}" destId="{7BB6658A-32E0-42C7-B82A-240BF45CF27D}" srcOrd="3" destOrd="0" presId="urn:diagrams.loki3.com/BracketList"/>
    <dgm:cxn modelId="{4964A35B-6C40-40AD-B7B1-5D2E89D5DA80}" type="presParOf" srcId="{EFEB1020-9C17-48DC-BBE0-54FA743F9F75}" destId="{5B3CB043-7A92-47E9-A4C4-39EC715F2552}" srcOrd="1" destOrd="0" presId="urn:diagrams.loki3.com/BracketList"/>
    <dgm:cxn modelId="{889255DA-5A06-49AC-A4DE-274F698CE31F}" type="presParOf" srcId="{EFEB1020-9C17-48DC-BBE0-54FA743F9F75}" destId="{D9DF5E9A-39D4-44B7-A326-58B07A05D91E}" srcOrd="2" destOrd="0" presId="urn:diagrams.loki3.com/BracketList"/>
    <dgm:cxn modelId="{66616344-0F81-4C8B-A612-62ABB18E35B2}" type="presParOf" srcId="{D9DF5E9A-39D4-44B7-A326-58B07A05D91E}" destId="{F40D94EA-52E0-4740-A924-EAF350BDF213}" srcOrd="0" destOrd="0" presId="urn:diagrams.loki3.com/BracketList"/>
    <dgm:cxn modelId="{966417CE-B4CC-43EB-BD9C-FAA413F07783}" type="presParOf" srcId="{D9DF5E9A-39D4-44B7-A326-58B07A05D91E}" destId="{0E930D30-96BC-4D43-B65A-EE88C46DBE48}" srcOrd="1" destOrd="0" presId="urn:diagrams.loki3.com/BracketList"/>
    <dgm:cxn modelId="{184456A8-0DCB-410C-8333-1C4A825EB6CF}" type="presParOf" srcId="{D9DF5E9A-39D4-44B7-A326-58B07A05D91E}" destId="{5831BF15-ED1F-4BD5-857B-18B8E573D9AB}" srcOrd="2" destOrd="0" presId="urn:diagrams.loki3.com/BracketList"/>
    <dgm:cxn modelId="{FF00F67A-0B7D-42A4-9138-641F29DDB4E6}" type="presParOf" srcId="{D9DF5E9A-39D4-44B7-A326-58B07A05D91E}" destId="{C6BA9D27-2D60-4BA7-98A9-E18E57FDB6CB}" srcOrd="3" destOrd="0" presId="urn:diagrams.loki3.com/BracketList"/>
    <dgm:cxn modelId="{F02F1A56-B00E-496F-99C9-16B2EBC52F2A}" type="presParOf" srcId="{EFEB1020-9C17-48DC-BBE0-54FA743F9F75}" destId="{5A002753-9FCA-4DC5-B8A6-1F7632BDDE58}" srcOrd="3" destOrd="0" presId="urn:diagrams.loki3.com/BracketList"/>
    <dgm:cxn modelId="{BF142181-0E78-47F3-89D0-CB77D521E800}" type="presParOf" srcId="{EFEB1020-9C17-48DC-BBE0-54FA743F9F75}" destId="{9709DCCB-B8A8-47BC-A303-F9EC41DA889E}" srcOrd="4" destOrd="0" presId="urn:diagrams.loki3.com/BracketList"/>
    <dgm:cxn modelId="{01633639-78E8-48DA-9DC6-A697796EC268}" type="presParOf" srcId="{9709DCCB-B8A8-47BC-A303-F9EC41DA889E}" destId="{CCB8139E-CA19-491D-9FCD-6BF28923C725}" srcOrd="0" destOrd="0" presId="urn:diagrams.loki3.com/BracketList"/>
    <dgm:cxn modelId="{DF0129F7-97D3-4359-A40A-95D1ECFD9965}" type="presParOf" srcId="{9709DCCB-B8A8-47BC-A303-F9EC41DA889E}" destId="{14D1633C-A097-4A5A-8269-B04E98857E56}" srcOrd="1" destOrd="0" presId="urn:diagrams.loki3.com/BracketList"/>
    <dgm:cxn modelId="{93CFFC9F-AE55-44B4-86EC-5A84B1045DD9}" type="presParOf" srcId="{9709DCCB-B8A8-47BC-A303-F9EC41DA889E}" destId="{82B38D6F-2AA7-4339-A71D-28AA55699178}" srcOrd="2" destOrd="0" presId="urn:diagrams.loki3.com/BracketList"/>
    <dgm:cxn modelId="{6D011252-ED7E-4AD6-AD0F-BFA3CBA89E7B}" type="presParOf" srcId="{9709DCCB-B8A8-47BC-A303-F9EC41DA889E}" destId="{FFFD7BD8-195B-4FA4-9414-4F4C582F5570}" srcOrd="3" destOrd="0" presId="urn:diagrams.loki3.com/BracketList"/>
    <dgm:cxn modelId="{5BEA2EA7-A0B5-435C-9DE9-5FEB8B7DDE10}" type="presParOf" srcId="{EFEB1020-9C17-48DC-BBE0-54FA743F9F75}" destId="{D3A122A3-FC4C-4845-B4FF-0E74CF3D50D3}" srcOrd="5" destOrd="0" presId="urn:diagrams.loki3.com/BracketList"/>
    <dgm:cxn modelId="{00BC571F-8C88-440A-8B54-11BB4872DC98}" type="presParOf" srcId="{EFEB1020-9C17-48DC-BBE0-54FA743F9F75}" destId="{CCB5FDA4-BEC8-4CA1-835A-2A3BEEBEC456}" srcOrd="6" destOrd="0" presId="urn:diagrams.loki3.com/BracketList"/>
    <dgm:cxn modelId="{9301E3C0-435D-45C5-82F4-4B23E48CEE94}" type="presParOf" srcId="{CCB5FDA4-BEC8-4CA1-835A-2A3BEEBEC456}" destId="{9312B733-3AEB-49F6-8245-08553BA2949B}" srcOrd="0" destOrd="0" presId="urn:diagrams.loki3.com/BracketList"/>
    <dgm:cxn modelId="{3A51EEA8-A88D-453E-9F39-56E162C27441}" type="presParOf" srcId="{CCB5FDA4-BEC8-4CA1-835A-2A3BEEBEC456}" destId="{435AB433-2559-485A-A03D-C32F36288071}" srcOrd="1" destOrd="0" presId="urn:diagrams.loki3.com/BracketList"/>
    <dgm:cxn modelId="{987E1745-439A-4053-B59B-62C6F2641425}" type="presParOf" srcId="{CCB5FDA4-BEC8-4CA1-835A-2A3BEEBEC456}" destId="{C13B9160-72D5-46E0-A1C0-91E8634DFAE2}" srcOrd="2" destOrd="0" presId="urn:diagrams.loki3.com/BracketList"/>
    <dgm:cxn modelId="{32D17587-4C1E-4A75-A957-7048770D8765}" type="presParOf" srcId="{CCB5FDA4-BEC8-4CA1-835A-2A3BEEBEC456}" destId="{9893D59A-7FEC-486D-89C4-D28135F6121C}" srcOrd="3" destOrd="0" presId="urn:diagrams.loki3.com/BracketList"/>
    <dgm:cxn modelId="{63FBC207-995C-4A06-8C8E-EFECB1D3D019}" type="presParOf" srcId="{EFEB1020-9C17-48DC-BBE0-54FA743F9F75}" destId="{A421D242-ABBF-45EB-97FD-83930430328F}" srcOrd="7" destOrd="0" presId="urn:diagrams.loki3.com/BracketList"/>
    <dgm:cxn modelId="{893595AA-F8BA-4BCE-BB5A-2C6457A713CF}" type="presParOf" srcId="{EFEB1020-9C17-48DC-BBE0-54FA743F9F75}" destId="{F0DED400-B200-4EA2-AB34-CCFF58E07A6E}" srcOrd="8" destOrd="0" presId="urn:diagrams.loki3.com/BracketList"/>
    <dgm:cxn modelId="{490AC940-4812-4E88-A527-688EBE51BCA3}" type="presParOf" srcId="{F0DED400-B200-4EA2-AB34-CCFF58E07A6E}" destId="{EFAACCF6-3A6A-4536-89B0-F0A7C44F6BE1}" srcOrd="0" destOrd="0" presId="urn:diagrams.loki3.com/BracketList"/>
    <dgm:cxn modelId="{5CAB86FB-5842-4306-A275-37A2A9C4BE39}" type="presParOf" srcId="{F0DED400-B200-4EA2-AB34-CCFF58E07A6E}" destId="{6497CA82-45EE-4BD1-AEB4-CC3961FBFB74}" srcOrd="1" destOrd="0" presId="urn:diagrams.loki3.com/BracketList"/>
    <dgm:cxn modelId="{65F48182-66D2-4DD0-8B05-404C6DAE41FE}" type="presParOf" srcId="{F0DED400-B200-4EA2-AB34-CCFF58E07A6E}" destId="{CD7548DD-1E84-4DA7-B1D0-28F3E4EBFF82}" srcOrd="2" destOrd="0" presId="urn:diagrams.loki3.com/BracketList"/>
    <dgm:cxn modelId="{6E0FF432-AEFC-48D9-B985-9561BA0B8055}" type="presParOf" srcId="{F0DED400-B200-4EA2-AB34-CCFF58E07A6E}" destId="{9A05939C-6B40-4C32-897A-4A6DC3E71E5B}" srcOrd="3" destOrd="0" presId="urn:diagrams.loki3.com/BracketList"/>
    <dgm:cxn modelId="{EF62CBB2-2B7B-41BB-8F35-343260135FB5}" type="presParOf" srcId="{EFEB1020-9C17-48DC-BBE0-54FA743F9F75}" destId="{569EA799-9807-4770-B698-79D3EF79120B}" srcOrd="9" destOrd="0" presId="urn:diagrams.loki3.com/BracketList"/>
    <dgm:cxn modelId="{F4ED7469-70B0-48E9-BF3F-5A034A7C37CC}" type="presParOf" srcId="{EFEB1020-9C17-48DC-BBE0-54FA743F9F75}" destId="{2B991069-479A-498A-AF83-5B33CD9F12C6}" srcOrd="10" destOrd="0" presId="urn:diagrams.loki3.com/BracketList"/>
    <dgm:cxn modelId="{C1A76106-A07D-4484-AE1E-15E1C2CE261B}" type="presParOf" srcId="{2B991069-479A-498A-AF83-5B33CD9F12C6}" destId="{939B76D1-BB33-4E50-9ECD-839FB5787B95}" srcOrd="0" destOrd="0" presId="urn:diagrams.loki3.com/BracketList"/>
    <dgm:cxn modelId="{5AF11D11-E81D-4713-80C8-BC9D36FFBD68}" type="presParOf" srcId="{2B991069-479A-498A-AF83-5B33CD9F12C6}" destId="{7845F59F-6101-48DE-ABCC-EC5351843F5B}" srcOrd="1" destOrd="0" presId="urn:diagrams.loki3.com/BracketList"/>
    <dgm:cxn modelId="{9C218860-E317-4ABA-89D1-A824BF633DBA}" type="presParOf" srcId="{2B991069-479A-498A-AF83-5B33CD9F12C6}" destId="{8DC06B04-AA78-4007-96F1-AC66800E204E}" srcOrd="2" destOrd="0" presId="urn:diagrams.loki3.com/BracketList"/>
    <dgm:cxn modelId="{89E6D793-9C9E-4883-9ED8-0E1645F7472D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Расходи за запослене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chemeClr val="tx2"/>
        </a:solidFill>
      </dgm:spPr>
      <dgm:t>
        <a:bodyPr/>
        <a:lstStyle/>
        <a:p>
          <a:r>
            <a:rPr lang="sr-Cyrl-R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Расходи за запослене </a:t>
          </a:r>
          <a:r>
            <a:rPr lang="sr-Cyrl-R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представљају све трошкове за запослене, како у управи тако и код буџетских корисника</a:t>
          </a:r>
          <a:endParaRPr lang="en-US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Коришћење роба и услуга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Коришћење роба и услуга </a:t>
          </a:r>
          <a:r>
            <a:rPr lang="sr-Cyrl-R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Дотације и трансфери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Дотације и трансфери </a:t>
          </a:r>
          <a:r>
            <a:rPr lang="sr-Cyrl-R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 трошкови које локална самоуправа </a:t>
          </a:r>
          <a:r>
            <a: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има за исплату институцијама које су у примарној надлежности централног/покрајинског нивоа</a:t>
          </a:r>
          <a:r>
            <a:rPr lang="sr-Cyrl-R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као што су школе, центар за социјални рад, дом здравља.</a:t>
          </a:r>
          <a:r>
            <a: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Остали расходи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chemeClr val="tx2"/>
        </a:solidFill>
      </dgm:spPr>
      <dgm:t>
        <a:bodyPr/>
        <a:lstStyle/>
        <a:p>
          <a:pPr algn="just"/>
          <a:r>
            <a:rPr lang="sr-Cyrl-R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Остали расходи </a:t>
          </a:r>
          <a:r>
            <a:rPr lang="sr-Cyrl-R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обухватају дотације невладиним организацијама, порезе, таксе, новчане казне.</a:t>
          </a:r>
          <a:endParaRPr lang="en-US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Субвенције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Субвенције</a:t>
          </a:r>
          <a:r>
            <a: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сe одобравају за функционисање међумесног превоза и  пољопривредним произвођачима. </a:t>
          </a:r>
          <a:endParaRPr lang="en-US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Социјална заштита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Социјална заштита </a:t>
          </a:r>
          <a:r>
            <a:rPr lang="sr-Cyrl-R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обухвата све трошкове исплате социјалне помоћи за различите категорије грађана</a:t>
          </a:r>
          <a:r>
            <a:rPr lang="sr-Cyrl-R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Буџетска резерва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pPr algn="just"/>
          <a:r>
            <a:rPr lang="sr-Cyrl-R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Буџетска резерва </a:t>
          </a:r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>
              <a:latin typeface="Times New Roman" panose="02020603050405020304" pitchFamily="18" charset="0"/>
              <a:cs typeface="Times New Roman" panose="02020603050405020304" pitchFamily="18" charset="0"/>
            </a:rPr>
            <a:t>Капитални издаци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Капитални издаци </a:t>
          </a:r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568B405-1D2C-4B40-BEE2-41191AD1EACB}" type="presOf" srcId="{E055884F-7426-4921-A0E5-9CA56A76B49A}" destId="{CCB8139E-CA19-491D-9FCD-6BF28923C725}" srcOrd="0" destOrd="0" presId="urn:diagrams.loki3.com/BracketList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CCFBB810-AFAB-4DB1-8996-5AD490C73DA3}" type="presOf" srcId="{4B4A2A45-FFA7-47F5-A99D-A2DFD7698107}" destId="{9A05939C-6B40-4C32-897A-4A6DC3E71E5B}" srcOrd="0" destOrd="0" presId="urn:diagrams.loki3.com/BracketList"/>
    <dgm:cxn modelId="{50681314-CFD2-4372-8B24-5F430D19C316}" type="presOf" srcId="{1BF4645B-0E25-4982-8755-C468FC62C39C}" destId="{320B77C6-F8A0-4CEB-8B55-79E4A1BAF9E9}" srcOrd="0" destOrd="0" presId="urn:diagrams.loki3.com/BracketList"/>
    <dgm:cxn modelId="{B8706C1C-B3E3-4610-A2A1-B6F1642713D0}" type="presOf" srcId="{26EF48C7-6381-4355-B03F-DD441AE957C7}" destId="{EFAACCF6-3A6A-4536-89B0-F0A7C44F6BE1}" srcOrd="0" destOrd="0" presId="urn:diagrams.loki3.com/BracketList"/>
    <dgm:cxn modelId="{2CF8B621-5F58-4114-A612-584D9D001A4A}" type="presOf" srcId="{FE2BA0E8-81AC-463B-B498-EF464F5BCE06}" destId="{9893D59A-7FEC-486D-89C4-D28135F6121C}" srcOrd="0" destOrd="0" presId="urn:diagrams.loki3.com/BracketList"/>
    <dgm:cxn modelId="{D5AEC324-71D0-499D-9882-7A058A26ACFC}" type="presOf" srcId="{EEA47F19-311D-44B3-AAA4-35C98BD4844B}" destId="{EFEB1020-9C17-48DC-BBE0-54FA743F9F75}" srcOrd="0" destOrd="0" presId="urn:diagrams.loki3.com/BracketList"/>
    <dgm:cxn modelId="{3653762B-242F-4298-AD2B-D9A198FF9544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B460FE42-375E-4531-831F-A97C0E22E9EA}" type="presOf" srcId="{6B14159D-5902-471E-9F91-CEA86CA18597}" destId="{FFFD7BD8-195B-4FA4-9414-4F4C582F5570}" srcOrd="0" destOrd="0" presId="urn:diagrams.loki3.com/BracketList"/>
    <dgm:cxn modelId="{52BA2749-1066-4551-AA14-525997651BE1}" type="presOf" srcId="{E1AD8724-28DC-48C5-B75E-B0D1F33E6279}" destId="{939B76D1-BB33-4E50-9ECD-839FB5787B95}" srcOrd="0" destOrd="0" presId="urn:diagrams.loki3.com/BracketList"/>
    <dgm:cxn modelId="{8F0C8870-4490-4569-A4CA-61BBC8186C6B}" type="presOf" srcId="{423C6F79-8640-4D5E-8F7E-2B463BCF528C}" destId="{E8E0050D-5592-4FFB-BC24-07DF887B3DF2}" srcOrd="0" destOrd="0" presId="urn:diagrams.loki3.com/BracketList"/>
    <dgm:cxn modelId="{AFDAAD73-3740-4EC6-80EE-B5094A0EAE6F}" type="presOf" srcId="{D45E583C-4AAD-40D2-9D24-9A0A68141567}" destId="{7BB6658A-32E0-42C7-B82A-240BF45CF27D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689D0F99-1140-4B2E-AF41-DF04B9B6D61F}" type="presOf" srcId="{A22D28D0-C0EE-4FAC-9411-A8A4995FB17B}" destId="{B43D6F8D-5103-4DCA-8971-053A6B7A987B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313379AD-AC69-41BE-81C0-E426F5535F2B}" type="presOf" srcId="{0C844461-76DE-4FEA-A87D-23440AD6FC2E}" destId="{C6144CDB-22C1-4337-9F95-C3A522A707D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8B6796BF-3C44-47DC-A414-503D6419F4CA}" type="presOf" srcId="{97F877CB-9B8D-43D2-81EC-7EBF25320968}" destId="{260E7D26-6540-4407-AA35-D081FC05F135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DB15ABE7-22C4-4D3B-855D-86F6BD903CA0}" type="presOf" srcId="{92FD0664-EE76-4121-BE7B-68FC1EE5F4D7}" destId="{C6BA9D27-2D60-4BA7-98A9-E18E57FDB6CB}" srcOrd="0" destOrd="0" presId="urn:diagrams.loki3.com/BracketList"/>
    <dgm:cxn modelId="{A78343F2-2219-48FD-850D-30A238AABC25}" type="presOf" srcId="{E1B79EE1-1157-4302-AB0B-8FEDC81165FD}" destId="{F40D94EA-52E0-4740-A924-EAF350BDF213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261723FE-394C-4319-8ED4-03DF6DF173E3}" type="presOf" srcId="{48096665-F98A-4372-9642-AA104F5D458A}" destId="{B471A916-B6F4-4017-A447-E2C98CEE19B9}" srcOrd="0" destOrd="0" presId="urn:diagrams.loki3.com/BracketList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1D6FA247-190D-46D0-85FD-5D52E71C9732}" type="presParOf" srcId="{EFEB1020-9C17-48DC-BBE0-54FA743F9F75}" destId="{98695426-23ED-40C0-90A1-2BB445DEBC64}" srcOrd="0" destOrd="0" presId="urn:diagrams.loki3.com/BracketList"/>
    <dgm:cxn modelId="{9ECD4682-48A4-494F-AAA1-B259136994C2}" type="presParOf" srcId="{98695426-23ED-40C0-90A1-2BB445DEBC64}" destId="{C6144CDB-22C1-4337-9F95-C3A522A707D1}" srcOrd="0" destOrd="0" presId="urn:diagrams.loki3.com/BracketList"/>
    <dgm:cxn modelId="{98771A5B-E195-4915-90ED-92708E521C87}" type="presParOf" srcId="{98695426-23ED-40C0-90A1-2BB445DEBC64}" destId="{02385D1D-92EB-445D-B736-940004751C79}" srcOrd="1" destOrd="0" presId="urn:diagrams.loki3.com/BracketList"/>
    <dgm:cxn modelId="{324DB9ED-8139-43E8-80F2-146F6DDC98EC}" type="presParOf" srcId="{98695426-23ED-40C0-90A1-2BB445DEBC64}" destId="{99D36636-E395-439F-A79A-29C0BFB6F7E4}" srcOrd="2" destOrd="0" presId="urn:diagrams.loki3.com/BracketList"/>
    <dgm:cxn modelId="{B69AB137-4078-4E3F-A0AA-3253888DEA46}" type="presParOf" srcId="{98695426-23ED-40C0-90A1-2BB445DEBC64}" destId="{7BB6658A-32E0-42C7-B82A-240BF45CF27D}" srcOrd="3" destOrd="0" presId="urn:diagrams.loki3.com/BracketList"/>
    <dgm:cxn modelId="{088ADC0E-C8B8-4F12-B9F8-C3E4BC16F337}" type="presParOf" srcId="{EFEB1020-9C17-48DC-BBE0-54FA743F9F75}" destId="{5B3CB043-7A92-47E9-A4C4-39EC715F2552}" srcOrd="1" destOrd="0" presId="urn:diagrams.loki3.com/BracketList"/>
    <dgm:cxn modelId="{C008DA06-E676-4438-B415-BFD1B1E61235}" type="presParOf" srcId="{EFEB1020-9C17-48DC-BBE0-54FA743F9F75}" destId="{D9DF5E9A-39D4-44B7-A326-58B07A05D91E}" srcOrd="2" destOrd="0" presId="urn:diagrams.loki3.com/BracketList"/>
    <dgm:cxn modelId="{1AA68B89-2CCB-48EB-B16C-D674D6543ED1}" type="presParOf" srcId="{D9DF5E9A-39D4-44B7-A326-58B07A05D91E}" destId="{F40D94EA-52E0-4740-A924-EAF350BDF213}" srcOrd="0" destOrd="0" presId="urn:diagrams.loki3.com/BracketList"/>
    <dgm:cxn modelId="{4B91DED2-2C22-4873-B5BC-733A092F8A60}" type="presParOf" srcId="{D9DF5E9A-39D4-44B7-A326-58B07A05D91E}" destId="{0E930D30-96BC-4D43-B65A-EE88C46DBE48}" srcOrd="1" destOrd="0" presId="urn:diagrams.loki3.com/BracketList"/>
    <dgm:cxn modelId="{66AF0388-E7CD-4363-A762-1B1C06D55084}" type="presParOf" srcId="{D9DF5E9A-39D4-44B7-A326-58B07A05D91E}" destId="{5831BF15-ED1F-4BD5-857B-18B8E573D9AB}" srcOrd="2" destOrd="0" presId="urn:diagrams.loki3.com/BracketList"/>
    <dgm:cxn modelId="{D8DF961B-EC65-4AA1-8CF0-FBD488DEEBCF}" type="presParOf" srcId="{D9DF5E9A-39D4-44B7-A326-58B07A05D91E}" destId="{C6BA9D27-2D60-4BA7-98A9-E18E57FDB6CB}" srcOrd="3" destOrd="0" presId="urn:diagrams.loki3.com/BracketList"/>
    <dgm:cxn modelId="{775AED1B-660A-415E-AC0B-531563635F79}" type="presParOf" srcId="{EFEB1020-9C17-48DC-BBE0-54FA743F9F75}" destId="{5A002753-9FCA-4DC5-B8A6-1F7632BDDE58}" srcOrd="3" destOrd="0" presId="urn:diagrams.loki3.com/BracketList"/>
    <dgm:cxn modelId="{1F317EB7-91BB-403D-B8F7-7F03A3DA8CCD}" type="presParOf" srcId="{EFEB1020-9C17-48DC-BBE0-54FA743F9F75}" destId="{9709DCCB-B8A8-47BC-A303-F9EC41DA889E}" srcOrd="4" destOrd="0" presId="urn:diagrams.loki3.com/BracketList"/>
    <dgm:cxn modelId="{24B04CBE-41F7-4143-8D5A-C8E35256AB27}" type="presParOf" srcId="{9709DCCB-B8A8-47BC-A303-F9EC41DA889E}" destId="{CCB8139E-CA19-491D-9FCD-6BF28923C725}" srcOrd="0" destOrd="0" presId="urn:diagrams.loki3.com/BracketList"/>
    <dgm:cxn modelId="{3BBE821A-CE51-40CF-9295-B06369FDFF39}" type="presParOf" srcId="{9709DCCB-B8A8-47BC-A303-F9EC41DA889E}" destId="{14D1633C-A097-4A5A-8269-B04E98857E56}" srcOrd="1" destOrd="0" presId="urn:diagrams.loki3.com/BracketList"/>
    <dgm:cxn modelId="{18D77D28-21B5-487D-9D48-026B1BD416D3}" type="presParOf" srcId="{9709DCCB-B8A8-47BC-A303-F9EC41DA889E}" destId="{82B38D6F-2AA7-4339-A71D-28AA55699178}" srcOrd="2" destOrd="0" presId="urn:diagrams.loki3.com/BracketList"/>
    <dgm:cxn modelId="{DBB19EEE-82FA-4397-B3C6-837D616A26E2}" type="presParOf" srcId="{9709DCCB-B8A8-47BC-A303-F9EC41DA889E}" destId="{FFFD7BD8-195B-4FA4-9414-4F4C582F5570}" srcOrd="3" destOrd="0" presId="urn:diagrams.loki3.com/BracketList"/>
    <dgm:cxn modelId="{B562A77A-F213-4634-8EE8-56BF17A9ADDD}" type="presParOf" srcId="{EFEB1020-9C17-48DC-BBE0-54FA743F9F75}" destId="{D3A122A3-FC4C-4845-B4FF-0E74CF3D50D3}" srcOrd="5" destOrd="0" presId="urn:diagrams.loki3.com/BracketList"/>
    <dgm:cxn modelId="{89737E1F-5192-4C62-850C-94A65950AFE8}" type="presParOf" srcId="{EFEB1020-9C17-48DC-BBE0-54FA743F9F75}" destId="{CCB5FDA4-BEC8-4CA1-835A-2A3BEEBEC456}" srcOrd="6" destOrd="0" presId="urn:diagrams.loki3.com/BracketList"/>
    <dgm:cxn modelId="{9DBBBA89-53B4-4C49-9BCE-CE4EF7C256E4}" type="presParOf" srcId="{CCB5FDA4-BEC8-4CA1-835A-2A3BEEBEC456}" destId="{9312B733-3AEB-49F6-8245-08553BA2949B}" srcOrd="0" destOrd="0" presId="urn:diagrams.loki3.com/BracketList"/>
    <dgm:cxn modelId="{A5FE047A-E299-4332-8042-DDED9A44CE8D}" type="presParOf" srcId="{CCB5FDA4-BEC8-4CA1-835A-2A3BEEBEC456}" destId="{435AB433-2559-485A-A03D-C32F36288071}" srcOrd="1" destOrd="0" presId="urn:diagrams.loki3.com/BracketList"/>
    <dgm:cxn modelId="{CEA9829F-61AD-4543-8489-05346F84BDBA}" type="presParOf" srcId="{CCB5FDA4-BEC8-4CA1-835A-2A3BEEBEC456}" destId="{C13B9160-72D5-46E0-A1C0-91E8634DFAE2}" srcOrd="2" destOrd="0" presId="urn:diagrams.loki3.com/BracketList"/>
    <dgm:cxn modelId="{A332DED9-5FD0-4F31-BA09-CA00D585A37C}" type="presParOf" srcId="{CCB5FDA4-BEC8-4CA1-835A-2A3BEEBEC456}" destId="{9893D59A-7FEC-486D-89C4-D28135F6121C}" srcOrd="3" destOrd="0" presId="urn:diagrams.loki3.com/BracketList"/>
    <dgm:cxn modelId="{6E14FD7D-D6E0-4263-A4C9-C49940D154E3}" type="presParOf" srcId="{EFEB1020-9C17-48DC-BBE0-54FA743F9F75}" destId="{A421D242-ABBF-45EB-97FD-83930430328F}" srcOrd="7" destOrd="0" presId="urn:diagrams.loki3.com/BracketList"/>
    <dgm:cxn modelId="{9B0E34E0-6959-4600-96CE-649C7FC17E00}" type="presParOf" srcId="{EFEB1020-9C17-48DC-BBE0-54FA743F9F75}" destId="{F0DED400-B200-4EA2-AB34-CCFF58E07A6E}" srcOrd="8" destOrd="0" presId="urn:diagrams.loki3.com/BracketList"/>
    <dgm:cxn modelId="{1FBD4EC3-5BBF-497C-9735-220B54867302}" type="presParOf" srcId="{F0DED400-B200-4EA2-AB34-CCFF58E07A6E}" destId="{EFAACCF6-3A6A-4536-89B0-F0A7C44F6BE1}" srcOrd="0" destOrd="0" presId="urn:diagrams.loki3.com/BracketList"/>
    <dgm:cxn modelId="{B4974C70-8753-4424-A3CF-65D924B56A34}" type="presParOf" srcId="{F0DED400-B200-4EA2-AB34-CCFF58E07A6E}" destId="{6497CA82-45EE-4BD1-AEB4-CC3961FBFB74}" srcOrd="1" destOrd="0" presId="urn:diagrams.loki3.com/BracketList"/>
    <dgm:cxn modelId="{AD118B38-275B-42B1-B8FB-621C4F3E13E6}" type="presParOf" srcId="{F0DED400-B200-4EA2-AB34-CCFF58E07A6E}" destId="{CD7548DD-1E84-4DA7-B1D0-28F3E4EBFF82}" srcOrd="2" destOrd="0" presId="urn:diagrams.loki3.com/BracketList"/>
    <dgm:cxn modelId="{46D99522-D3F9-4DAB-9773-142A2FD4B46F}" type="presParOf" srcId="{F0DED400-B200-4EA2-AB34-CCFF58E07A6E}" destId="{9A05939C-6B40-4C32-897A-4A6DC3E71E5B}" srcOrd="3" destOrd="0" presId="urn:diagrams.loki3.com/BracketList"/>
    <dgm:cxn modelId="{75630373-DE73-4EA9-8153-8D346063D5CE}" type="presParOf" srcId="{EFEB1020-9C17-48DC-BBE0-54FA743F9F75}" destId="{569EA799-9807-4770-B698-79D3EF79120B}" srcOrd="9" destOrd="0" presId="urn:diagrams.loki3.com/BracketList"/>
    <dgm:cxn modelId="{46D91CB2-9065-406B-A5BB-67305C5AE38D}" type="presParOf" srcId="{EFEB1020-9C17-48DC-BBE0-54FA743F9F75}" destId="{2B991069-479A-498A-AF83-5B33CD9F12C6}" srcOrd="10" destOrd="0" presId="urn:diagrams.loki3.com/BracketList"/>
    <dgm:cxn modelId="{B3720CC1-BDDF-4C4D-9F66-1A0B8098DFB7}" type="presParOf" srcId="{2B991069-479A-498A-AF83-5B33CD9F12C6}" destId="{939B76D1-BB33-4E50-9ECD-839FB5787B95}" srcOrd="0" destOrd="0" presId="urn:diagrams.loki3.com/BracketList"/>
    <dgm:cxn modelId="{0507C166-FB82-4A7E-B6FC-005FB8D867EE}" type="presParOf" srcId="{2B991069-479A-498A-AF83-5B33CD9F12C6}" destId="{7845F59F-6101-48DE-ABCC-EC5351843F5B}" srcOrd="1" destOrd="0" presId="urn:diagrams.loki3.com/BracketList"/>
    <dgm:cxn modelId="{705A797A-1FFB-4148-B838-CA6C94C46A8A}" type="presParOf" srcId="{2B991069-479A-498A-AF83-5B33CD9F12C6}" destId="{8DC06B04-AA78-4007-96F1-AC66800E204E}" srcOrd="2" destOrd="0" presId="urn:diagrams.loki3.com/BracketList"/>
    <dgm:cxn modelId="{A92043CE-B3F8-4B99-A584-A84D8F6785A1}" type="presParOf" srcId="{2B991069-479A-498A-AF83-5B33CD9F12C6}" destId="{B43D6F8D-5103-4DCA-8971-053A6B7A987B}" srcOrd="3" destOrd="0" presId="urn:diagrams.loki3.com/BracketList"/>
    <dgm:cxn modelId="{68894A5F-8BE3-422A-83A7-84B1BD17E92B}" type="presParOf" srcId="{EFEB1020-9C17-48DC-BBE0-54FA743F9F75}" destId="{1DEFA11E-9373-40F9-A3AA-EE96EB176FFC}" srcOrd="11" destOrd="0" presId="urn:diagrams.loki3.com/BracketList"/>
    <dgm:cxn modelId="{233E1009-0CE0-4AC8-A961-8F8FE678E787}" type="presParOf" srcId="{EFEB1020-9C17-48DC-BBE0-54FA743F9F75}" destId="{4B12A308-E2AF-4F45-882B-691EF4FA1B43}" srcOrd="12" destOrd="0" presId="urn:diagrams.loki3.com/BracketList"/>
    <dgm:cxn modelId="{6751AF93-E1A6-4669-B728-604497B24BE3}" type="presParOf" srcId="{4B12A308-E2AF-4F45-882B-691EF4FA1B43}" destId="{B471A916-B6F4-4017-A447-E2C98CEE19B9}" srcOrd="0" destOrd="0" presId="urn:diagrams.loki3.com/BracketList"/>
    <dgm:cxn modelId="{44433771-A7F2-4A14-A056-3FB384D9BDFC}" type="presParOf" srcId="{4B12A308-E2AF-4F45-882B-691EF4FA1B43}" destId="{7F976215-9D17-4223-A92A-D3302071B429}" srcOrd="1" destOrd="0" presId="urn:diagrams.loki3.com/BracketList"/>
    <dgm:cxn modelId="{576ACE25-BB7E-46B3-A2EF-F24F07114571}" type="presParOf" srcId="{4B12A308-E2AF-4F45-882B-691EF4FA1B43}" destId="{C984C73F-7C05-410A-B91E-AD111AE0E45B}" srcOrd="2" destOrd="0" presId="urn:diagrams.loki3.com/BracketList"/>
    <dgm:cxn modelId="{0AAD2FD1-B435-476F-AB6A-24E434B14FB5}" type="presParOf" srcId="{4B12A308-E2AF-4F45-882B-691EF4FA1B43}" destId="{260E7D26-6540-4407-AA35-D081FC05F135}" srcOrd="3" destOrd="0" presId="urn:diagrams.loki3.com/BracketList"/>
    <dgm:cxn modelId="{C4BEBD64-C443-43FA-855E-A6597255A851}" type="presParOf" srcId="{EFEB1020-9C17-48DC-BBE0-54FA743F9F75}" destId="{87942DC7-D611-481D-85C3-17E9EE928CC9}" srcOrd="13" destOrd="0" presId="urn:diagrams.loki3.com/BracketList"/>
    <dgm:cxn modelId="{510602D0-CAA0-4462-A3CE-A5C35C06EC97}" type="presParOf" srcId="{EFEB1020-9C17-48DC-BBE0-54FA743F9F75}" destId="{5A582BDF-EB51-42B9-AFE8-1D18A89089BC}" srcOrd="14" destOrd="0" presId="urn:diagrams.loki3.com/BracketList"/>
    <dgm:cxn modelId="{D59977F4-287C-4A81-9DAA-A1340C19F3B3}" type="presParOf" srcId="{5A582BDF-EB51-42B9-AFE8-1D18A89089BC}" destId="{320B77C6-F8A0-4CEB-8B55-79E4A1BAF9E9}" srcOrd="0" destOrd="0" presId="urn:diagrams.loki3.com/BracketList"/>
    <dgm:cxn modelId="{7D9819A4-FF18-4241-8E8A-F85B82C2B8C2}" type="presParOf" srcId="{5A582BDF-EB51-42B9-AFE8-1D18A89089BC}" destId="{803A06C6-F698-48F4-A91D-0B2B17EECBA4}" srcOrd="1" destOrd="0" presId="urn:diagrams.loki3.com/BracketList"/>
    <dgm:cxn modelId="{5EC4A09C-3F08-4DCD-AE57-C6BD82D9A0E3}" type="presParOf" srcId="{5A582BDF-EB51-42B9-AFE8-1D18A89089BC}" destId="{4A43BD3F-83F2-4A36-B8AE-CC5DC27FAC9E}" srcOrd="2" destOrd="0" presId="urn:diagrams.loki3.com/BracketList"/>
    <dgm:cxn modelId="{67B898AF-D2FB-4E22-B915-85C72C77C2E7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80E6FE-75F8-455F-B00D-388A62CAD878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3AEAB1B5-D9EF-4981-86BF-BCD6908D01E5}">
      <dgm:prSet phldrT="[Text]"/>
      <dgm:spPr/>
      <dgm:t>
        <a:bodyPr/>
        <a:lstStyle/>
        <a:p>
          <a:r>
            <a:rPr lang="sr-Cyrl-RS" dirty="0">
              <a:latin typeface="Times New Roman" panose="02020603050405020304" pitchFamily="18" charset="0"/>
              <a:cs typeface="Times New Roman" panose="02020603050405020304" pitchFamily="18" charset="0"/>
            </a:rPr>
            <a:t>Укупно извршени расходи и издаци износе </a:t>
          </a:r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4.254.000</a:t>
          </a:r>
          <a:endParaRPr lang="sr-Latn-R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790053-042C-4178-B099-0AA1E213BC4B}" type="parTrans" cxnId="{3003CA8A-6DE4-45F8-9E95-9DBBCD00E8BC}">
      <dgm:prSet/>
      <dgm:spPr/>
      <dgm:t>
        <a:bodyPr/>
        <a:lstStyle/>
        <a:p>
          <a:endParaRPr lang="sr-Latn-RS"/>
        </a:p>
      </dgm:t>
    </dgm:pt>
    <dgm:pt modelId="{DB173785-DEAA-40A6-91BF-CB61950A6CE4}" type="sibTrans" cxnId="{3003CA8A-6DE4-45F8-9E95-9DBBCD00E8BC}">
      <dgm:prSet/>
      <dgm:spPr/>
      <dgm:t>
        <a:bodyPr/>
        <a:lstStyle/>
        <a:p>
          <a:endParaRPr lang="sr-Latn-RS"/>
        </a:p>
      </dgm:t>
    </dgm:pt>
    <dgm:pt modelId="{2885F644-5E9D-46B6-8CAF-6E5B22E43DBC}">
      <dgm:prSet phldrT="[Text]"/>
      <dgm:spPr/>
      <dgm:t>
        <a:bodyPr/>
        <a:lstStyle/>
        <a:p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Расходи за запослене </a:t>
          </a:r>
          <a:r>
            <a:rPr lang="en-U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203</a:t>
          </a:r>
          <a:r>
            <a:rPr lang="en-U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049</a:t>
          </a:r>
          <a:endParaRPr lang="sr-Latn-RS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33F1E8-9F58-46F3-B8A8-163A0327F5DA}" type="parTrans" cxnId="{16CBEC61-89ED-4D59-A282-62F769E1908D}">
      <dgm:prSet/>
      <dgm:spPr/>
      <dgm:t>
        <a:bodyPr/>
        <a:lstStyle/>
        <a:p>
          <a:endParaRPr lang="sr-Latn-RS"/>
        </a:p>
      </dgm:t>
    </dgm:pt>
    <dgm:pt modelId="{08FEAE6E-9170-4490-9C95-2D5CA2D0B642}" type="sibTrans" cxnId="{16CBEC61-89ED-4D59-A282-62F769E1908D}">
      <dgm:prSet/>
      <dgm:spPr/>
      <dgm:t>
        <a:bodyPr/>
        <a:lstStyle/>
        <a:p>
          <a:endParaRPr lang="sr-Latn-RS"/>
        </a:p>
      </dgm:t>
    </dgm:pt>
    <dgm:pt modelId="{66BFF05E-3F6D-4EED-9D30-10583093E473}">
      <dgm:prSet phldrT="[Text]"/>
      <dgm:spPr/>
      <dgm:t>
        <a:bodyPr/>
        <a:lstStyle/>
        <a:p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Коришћење роба и услуга </a:t>
          </a:r>
          <a:r>
            <a:rPr lang="en-U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026.766</a:t>
          </a:r>
          <a:endParaRPr lang="sr-Latn-RS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6D26A3-42A4-45FA-AE9E-872BDE3C951D}" type="parTrans" cxnId="{D16FC27F-26CF-49E6-BB61-9DCD56E3A476}">
      <dgm:prSet/>
      <dgm:spPr/>
      <dgm:t>
        <a:bodyPr/>
        <a:lstStyle/>
        <a:p>
          <a:endParaRPr lang="sr-Latn-RS"/>
        </a:p>
      </dgm:t>
    </dgm:pt>
    <dgm:pt modelId="{348C766C-48F1-4B0B-A06E-1091D883FBD8}" type="sibTrans" cxnId="{D16FC27F-26CF-49E6-BB61-9DCD56E3A476}">
      <dgm:prSet/>
      <dgm:spPr/>
      <dgm:t>
        <a:bodyPr/>
        <a:lstStyle/>
        <a:p>
          <a:endParaRPr lang="sr-Latn-RS"/>
        </a:p>
      </dgm:t>
    </dgm:pt>
    <dgm:pt modelId="{6ADE78B8-6A90-409A-93EC-2E1018038D39}">
      <dgm:prSet phldrT="[Text]"/>
      <dgm:spPr/>
      <dgm:t>
        <a:bodyPr/>
        <a:lstStyle/>
        <a:p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Отплата камата 31.555</a:t>
          </a:r>
          <a:endParaRPr lang="sr-Latn-RS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60744F-14AC-4F64-83C4-5205FA88679D}" type="parTrans" cxnId="{EAB41089-F315-4B8D-B7AC-5714AF51E9B3}">
      <dgm:prSet/>
      <dgm:spPr/>
      <dgm:t>
        <a:bodyPr/>
        <a:lstStyle/>
        <a:p>
          <a:endParaRPr lang="sr-Latn-RS"/>
        </a:p>
      </dgm:t>
    </dgm:pt>
    <dgm:pt modelId="{02410A3D-942F-454B-9780-587F226915E4}" type="sibTrans" cxnId="{EAB41089-F315-4B8D-B7AC-5714AF51E9B3}">
      <dgm:prSet/>
      <dgm:spPr/>
      <dgm:t>
        <a:bodyPr/>
        <a:lstStyle/>
        <a:p>
          <a:endParaRPr lang="sr-Latn-RS"/>
        </a:p>
      </dgm:t>
    </dgm:pt>
    <dgm:pt modelId="{6CDE4B7E-694A-4CC6-9380-C110FA4F3107}">
      <dgm:prSet phldrT="[Text]"/>
      <dgm:spPr/>
      <dgm:t>
        <a:bodyPr/>
        <a:lstStyle/>
        <a:p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Субвенције 84.455</a:t>
          </a:r>
          <a:endParaRPr lang="sr-Latn-RS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B9A79C-4C1D-4A52-B265-8E3F0143E45F}" type="parTrans" cxnId="{76783F61-67EF-4F78-BF97-9BF8CB5CED0A}">
      <dgm:prSet/>
      <dgm:spPr/>
      <dgm:t>
        <a:bodyPr/>
        <a:lstStyle/>
        <a:p>
          <a:endParaRPr lang="sr-Latn-RS"/>
        </a:p>
      </dgm:t>
    </dgm:pt>
    <dgm:pt modelId="{89616386-E022-453E-A834-B06CA95E8124}" type="sibTrans" cxnId="{76783F61-67EF-4F78-BF97-9BF8CB5CED0A}">
      <dgm:prSet/>
      <dgm:spPr/>
      <dgm:t>
        <a:bodyPr/>
        <a:lstStyle/>
        <a:p>
          <a:endParaRPr lang="sr-Latn-RS"/>
        </a:p>
      </dgm:t>
    </dgm:pt>
    <dgm:pt modelId="{A7E4F091-602A-4737-8CA1-3DFC1E61B9AF}">
      <dgm:prSet phldrT="[Text]"/>
      <dgm:spPr/>
      <dgm:t>
        <a:bodyPr/>
        <a:lstStyle/>
        <a:p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Донације, дотације и трансфери 374.445</a:t>
          </a:r>
          <a:endParaRPr lang="sr-Latn-RS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791C53-C18A-486B-AD6A-B58EA3B2E4EC}" type="parTrans" cxnId="{AF2685DF-4E71-4D0F-9415-6CB502DCD77E}">
      <dgm:prSet/>
      <dgm:spPr/>
      <dgm:t>
        <a:bodyPr/>
        <a:lstStyle/>
        <a:p>
          <a:endParaRPr lang="sr-Latn-RS"/>
        </a:p>
      </dgm:t>
    </dgm:pt>
    <dgm:pt modelId="{6B2E87BA-09CD-44D4-A2CB-E7F84771F039}" type="sibTrans" cxnId="{AF2685DF-4E71-4D0F-9415-6CB502DCD77E}">
      <dgm:prSet/>
      <dgm:spPr/>
      <dgm:t>
        <a:bodyPr/>
        <a:lstStyle/>
        <a:p>
          <a:endParaRPr lang="sr-Latn-RS"/>
        </a:p>
      </dgm:t>
    </dgm:pt>
    <dgm:pt modelId="{D74D097A-7206-4D6A-8D6E-A923AB420E95}">
      <dgm:prSet phldrT="[Text]"/>
      <dgm:spPr/>
      <dgm:t>
        <a:bodyPr/>
        <a:lstStyle/>
        <a:p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Социјално осигурање и социјална заштита 312.887</a:t>
          </a:r>
          <a:endParaRPr lang="sr-Latn-RS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7142E9-F6A0-4AF0-8C02-A76885714A5D}" type="parTrans" cxnId="{D527AE9A-7BB9-4E10-A508-F823D8C489D0}">
      <dgm:prSet/>
      <dgm:spPr/>
      <dgm:t>
        <a:bodyPr/>
        <a:lstStyle/>
        <a:p>
          <a:endParaRPr lang="sr-Latn-RS"/>
        </a:p>
      </dgm:t>
    </dgm:pt>
    <dgm:pt modelId="{3A8BD741-66ED-49AE-BA0C-5557DF1FE861}" type="sibTrans" cxnId="{D527AE9A-7BB9-4E10-A508-F823D8C489D0}">
      <dgm:prSet/>
      <dgm:spPr/>
      <dgm:t>
        <a:bodyPr/>
        <a:lstStyle/>
        <a:p>
          <a:endParaRPr lang="sr-Latn-RS"/>
        </a:p>
      </dgm:t>
    </dgm:pt>
    <dgm:pt modelId="{25554638-F945-433E-8CB2-C5E67290A396}">
      <dgm:prSet phldrT="[Text]"/>
      <dgm:spPr/>
      <dgm:t>
        <a:bodyPr/>
        <a:lstStyle/>
        <a:p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Остали расходи 410.695</a:t>
          </a:r>
          <a:endParaRPr lang="sr-Latn-RS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AAF2B2-8D4E-4D7C-8F0D-98B044737E9F}" type="parTrans" cxnId="{49602602-2F55-48B2-A2B2-AF9AB75568E0}">
      <dgm:prSet/>
      <dgm:spPr/>
      <dgm:t>
        <a:bodyPr/>
        <a:lstStyle/>
        <a:p>
          <a:endParaRPr lang="sr-Latn-RS"/>
        </a:p>
      </dgm:t>
    </dgm:pt>
    <dgm:pt modelId="{CF5804E1-87A2-44DF-AE5F-825E27D96A8B}" type="sibTrans" cxnId="{49602602-2F55-48B2-A2B2-AF9AB75568E0}">
      <dgm:prSet/>
      <dgm:spPr/>
      <dgm:t>
        <a:bodyPr/>
        <a:lstStyle/>
        <a:p>
          <a:endParaRPr lang="sr-Latn-RS"/>
        </a:p>
      </dgm:t>
    </dgm:pt>
    <dgm:pt modelId="{65514349-6E86-492D-AE52-BDECF778D345}">
      <dgm:prSet phldrT="[Text]"/>
      <dgm:spPr/>
      <dgm:t>
        <a:bodyPr/>
        <a:lstStyle/>
        <a:p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Капитални издаци 294.674</a:t>
          </a:r>
          <a:endParaRPr lang="sr-Latn-RS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13D754-8EFF-4461-87F5-0789000F4CA0}" type="parTrans" cxnId="{2FF1A183-6CB5-43CC-8F11-299D5784FBF3}">
      <dgm:prSet/>
      <dgm:spPr/>
      <dgm:t>
        <a:bodyPr/>
        <a:lstStyle/>
        <a:p>
          <a:endParaRPr lang="sr-Latn-RS"/>
        </a:p>
      </dgm:t>
    </dgm:pt>
    <dgm:pt modelId="{1C13DFA0-7027-4362-B1FB-F4C7A5444917}" type="sibTrans" cxnId="{2FF1A183-6CB5-43CC-8F11-299D5784FBF3}">
      <dgm:prSet/>
      <dgm:spPr/>
      <dgm:t>
        <a:bodyPr/>
        <a:lstStyle/>
        <a:p>
          <a:endParaRPr lang="sr-Latn-RS"/>
        </a:p>
      </dgm:t>
    </dgm:pt>
    <dgm:pt modelId="{369B0735-6149-450A-9BCB-6A2964DC18D3}">
      <dgm:prSet phldrT="[Text]"/>
      <dgm:spPr/>
      <dgm:t>
        <a:bodyPr/>
        <a:lstStyle/>
        <a:p>
          <a:r>
            <a:rPr lang="sr-Cyrl-RS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Издаци за отплату главнице 175.362</a:t>
          </a:r>
          <a:endParaRPr lang="sr-Latn-RS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AF6784-2BA0-450D-8341-D81892AAA897}" type="parTrans" cxnId="{12B26C7F-CA61-4F40-8BA0-66A3E6E7DCF0}">
      <dgm:prSet/>
      <dgm:spPr/>
      <dgm:t>
        <a:bodyPr/>
        <a:lstStyle/>
        <a:p>
          <a:endParaRPr lang="sr-Latn-RS"/>
        </a:p>
      </dgm:t>
    </dgm:pt>
    <dgm:pt modelId="{1C216C0F-D310-4B43-AC46-0875DC93D6B6}" type="sibTrans" cxnId="{12B26C7F-CA61-4F40-8BA0-66A3E6E7DCF0}">
      <dgm:prSet/>
      <dgm:spPr/>
      <dgm:t>
        <a:bodyPr/>
        <a:lstStyle/>
        <a:p>
          <a:endParaRPr lang="sr-Latn-RS"/>
        </a:p>
      </dgm:t>
    </dgm:pt>
    <dgm:pt modelId="{96E931F0-5EFE-4E17-A815-1832C52507E3}" type="pres">
      <dgm:prSet presAssocID="{4080E6FE-75F8-455F-B00D-388A62CAD878}" presName="composite" presStyleCnt="0">
        <dgm:presLayoutVars>
          <dgm:chMax val="1"/>
          <dgm:dir/>
          <dgm:resizeHandles val="exact"/>
        </dgm:presLayoutVars>
      </dgm:prSet>
      <dgm:spPr/>
    </dgm:pt>
    <dgm:pt modelId="{6A03509E-2D2C-4701-877A-3DD8C8C452B3}" type="pres">
      <dgm:prSet presAssocID="{4080E6FE-75F8-455F-B00D-388A62CAD878}" presName="radial" presStyleCnt="0">
        <dgm:presLayoutVars>
          <dgm:animLvl val="ctr"/>
        </dgm:presLayoutVars>
      </dgm:prSet>
      <dgm:spPr/>
    </dgm:pt>
    <dgm:pt modelId="{23F30694-D224-4AFD-83D0-A9B26CD4AE63}" type="pres">
      <dgm:prSet presAssocID="{3AEAB1B5-D9EF-4981-86BF-BCD6908D01E5}" presName="centerShape" presStyleLbl="vennNode1" presStyleIdx="0" presStyleCnt="10"/>
      <dgm:spPr/>
    </dgm:pt>
    <dgm:pt modelId="{581D9C24-D691-4644-99EB-4A6B1D74C269}" type="pres">
      <dgm:prSet presAssocID="{2885F644-5E9D-46B6-8CAF-6E5B22E43DBC}" presName="node" presStyleLbl="vennNode1" presStyleIdx="1" presStyleCnt="10">
        <dgm:presLayoutVars>
          <dgm:bulletEnabled val="1"/>
        </dgm:presLayoutVars>
      </dgm:prSet>
      <dgm:spPr/>
    </dgm:pt>
    <dgm:pt modelId="{00760FBC-BB29-4E8F-A3FA-0B8C20635B76}" type="pres">
      <dgm:prSet presAssocID="{66BFF05E-3F6D-4EED-9D30-10583093E473}" presName="node" presStyleLbl="vennNode1" presStyleIdx="2" presStyleCnt="10">
        <dgm:presLayoutVars>
          <dgm:bulletEnabled val="1"/>
        </dgm:presLayoutVars>
      </dgm:prSet>
      <dgm:spPr/>
    </dgm:pt>
    <dgm:pt modelId="{6E484F8A-3CF3-4AFF-9FB8-1AE41894B273}" type="pres">
      <dgm:prSet presAssocID="{6ADE78B8-6A90-409A-93EC-2E1018038D39}" presName="node" presStyleLbl="vennNode1" presStyleIdx="3" presStyleCnt="10">
        <dgm:presLayoutVars>
          <dgm:bulletEnabled val="1"/>
        </dgm:presLayoutVars>
      </dgm:prSet>
      <dgm:spPr/>
    </dgm:pt>
    <dgm:pt modelId="{34B43685-141A-4461-AE6A-301BAC908C60}" type="pres">
      <dgm:prSet presAssocID="{6CDE4B7E-694A-4CC6-9380-C110FA4F3107}" presName="node" presStyleLbl="vennNode1" presStyleIdx="4" presStyleCnt="10">
        <dgm:presLayoutVars>
          <dgm:bulletEnabled val="1"/>
        </dgm:presLayoutVars>
      </dgm:prSet>
      <dgm:spPr/>
    </dgm:pt>
    <dgm:pt modelId="{EEF973BF-B90E-4D0F-AC07-BB28F004C6A7}" type="pres">
      <dgm:prSet presAssocID="{A7E4F091-602A-4737-8CA1-3DFC1E61B9AF}" presName="node" presStyleLbl="vennNode1" presStyleIdx="5" presStyleCnt="10" custRadScaleRad="104182" custRadScaleInc="-4009">
        <dgm:presLayoutVars>
          <dgm:bulletEnabled val="1"/>
        </dgm:presLayoutVars>
      </dgm:prSet>
      <dgm:spPr/>
    </dgm:pt>
    <dgm:pt modelId="{281404DC-9187-40D0-97FF-0D818AB2F366}" type="pres">
      <dgm:prSet presAssocID="{D74D097A-7206-4D6A-8D6E-A923AB420E95}" presName="node" presStyleLbl="vennNode1" presStyleIdx="6" presStyleCnt="10" custRadScaleRad="104493" custRadScaleInc="-6402">
        <dgm:presLayoutVars>
          <dgm:bulletEnabled val="1"/>
        </dgm:presLayoutVars>
      </dgm:prSet>
      <dgm:spPr/>
    </dgm:pt>
    <dgm:pt modelId="{ADDA55F8-68B2-4192-A0FF-92D5AADED3EF}" type="pres">
      <dgm:prSet presAssocID="{25554638-F945-433E-8CB2-C5E67290A396}" presName="node" presStyleLbl="vennNode1" presStyleIdx="7" presStyleCnt="10">
        <dgm:presLayoutVars>
          <dgm:bulletEnabled val="1"/>
        </dgm:presLayoutVars>
      </dgm:prSet>
      <dgm:spPr/>
    </dgm:pt>
    <dgm:pt modelId="{68D8E666-A4BC-49C9-9193-F48DBF84BB6B}" type="pres">
      <dgm:prSet presAssocID="{65514349-6E86-492D-AE52-BDECF778D345}" presName="node" presStyleLbl="vennNode1" presStyleIdx="8" presStyleCnt="10">
        <dgm:presLayoutVars>
          <dgm:bulletEnabled val="1"/>
        </dgm:presLayoutVars>
      </dgm:prSet>
      <dgm:spPr/>
    </dgm:pt>
    <dgm:pt modelId="{32B55D38-2023-4C98-82BD-8CEDFD10705F}" type="pres">
      <dgm:prSet presAssocID="{369B0735-6149-450A-9BCB-6A2964DC18D3}" presName="node" presStyleLbl="vennNode1" presStyleIdx="9" presStyleCnt="10">
        <dgm:presLayoutVars>
          <dgm:bulletEnabled val="1"/>
        </dgm:presLayoutVars>
      </dgm:prSet>
      <dgm:spPr/>
    </dgm:pt>
  </dgm:ptLst>
  <dgm:cxnLst>
    <dgm:cxn modelId="{49602602-2F55-48B2-A2B2-AF9AB75568E0}" srcId="{3AEAB1B5-D9EF-4981-86BF-BCD6908D01E5}" destId="{25554638-F945-433E-8CB2-C5E67290A396}" srcOrd="6" destOrd="0" parTransId="{03AAF2B2-8D4E-4D7C-8F0D-98B044737E9F}" sibTransId="{CF5804E1-87A2-44DF-AE5F-825E27D96A8B}"/>
    <dgm:cxn modelId="{76783F61-67EF-4F78-BF97-9BF8CB5CED0A}" srcId="{3AEAB1B5-D9EF-4981-86BF-BCD6908D01E5}" destId="{6CDE4B7E-694A-4CC6-9380-C110FA4F3107}" srcOrd="3" destOrd="0" parTransId="{F6B9A79C-4C1D-4A52-B265-8E3F0143E45F}" sibTransId="{89616386-E022-453E-A834-B06CA95E8124}"/>
    <dgm:cxn modelId="{16CBEC61-89ED-4D59-A282-62F769E1908D}" srcId="{3AEAB1B5-D9EF-4981-86BF-BCD6908D01E5}" destId="{2885F644-5E9D-46B6-8CAF-6E5B22E43DBC}" srcOrd="0" destOrd="0" parTransId="{D533F1E8-9F58-46F3-B8A8-163A0327F5DA}" sibTransId="{08FEAE6E-9170-4490-9C95-2D5CA2D0B642}"/>
    <dgm:cxn modelId="{9EE03477-8930-4F7D-AAF4-D9C901C7FA03}" type="presOf" srcId="{3AEAB1B5-D9EF-4981-86BF-BCD6908D01E5}" destId="{23F30694-D224-4AFD-83D0-A9B26CD4AE63}" srcOrd="0" destOrd="0" presId="urn:microsoft.com/office/officeart/2005/8/layout/radial3"/>
    <dgm:cxn modelId="{12B26C7F-CA61-4F40-8BA0-66A3E6E7DCF0}" srcId="{3AEAB1B5-D9EF-4981-86BF-BCD6908D01E5}" destId="{369B0735-6149-450A-9BCB-6A2964DC18D3}" srcOrd="8" destOrd="0" parTransId="{84AF6784-2BA0-450D-8341-D81892AAA897}" sibTransId="{1C216C0F-D310-4B43-AC46-0875DC93D6B6}"/>
    <dgm:cxn modelId="{D16FC27F-26CF-49E6-BB61-9DCD56E3A476}" srcId="{3AEAB1B5-D9EF-4981-86BF-BCD6908D01E5}" destId="{66BFF05E-3F6D-4EED-9D30-10583093E473}" srcOrd="1" destOrd="0" parTransId="{C76D26A3-42A4-45FA-AE9E-872BDE3C951D}" sibTransId="{348C766C-48F1-4B0B-A06E-1091D883FBD8}"/>
    <dgm:cxn modelId="{2FF1A183-6CB5-43CC-8F11-299D5784FBF3}" srcId="{3AEAB1B5-D9EF-4981-86BF-BCD6908D01E5}" destId="{65514349-6E86-492D-AE52-BDECF778D345}" srcOrd="7" destOrd="0" parTransId="{9D13D754-8EFF-4461-87F5-0789000F4CA0}" sibTransId="{1C13DFA0-7027-4362-B1FB-F4C7A5444917}"/>
    <dgm:cxn modelId="{EAB41089-F315-4B8D-B7AC-5714AF51E9B3}" srcId="{3AEAB1B5-D9EF-4981-86BF-BCD6908D01E5}" destId="{6ADE78B8-6A90-409A-93EC-2E1018038D39}" srcOrd="2" destOrd="0" parTransId="{AE60744F-14AC-4F64-83C4-5205FA88679D}" sibTransId="{02410A3D-942F-454B-9780-587F226915E4}"/>
    <dgm:cxn modelId="{88FB1B89-2553-4EAA-99DF-5E5B0B404190}" type="presOf" srcId="{6CDE4B7E-694A-4CC6-9380-C110FA4F3107}" destId="{34B43685-141A-4461-AE6A-301BAC908C60}" srcOrd="0" destOrd="0" presId="urn:microsoft.com/office/officeart/2005/8/layout/radial3"/>
    <dgm:cxn modelId="{3003CA8A-6DE4-45F8-9E95-9DBBCD00E8BC}" srcId="{4080E6FE-75F8-455F-B00D-388A62CAD878}" destId="{3AEAB1B5-D9EF-4981-86BF-BCD6908D01E5}" srcOrd="0" destOrd="0" parTransId="{9B790053-042C-4178-B099-0AA1E213BC4B}" sibTransId="{DB173785-DEAA-40A6-91BF-CB61950A6CE4}"/>
    <dgm:cxn modelId="{D527AE9A-7BB9-4E10-A508-F823D8C489D0}" srcId="{3AEAB1B5-D9EF-4981-86BF-BCD6908D01E5}" destId="{D74D097A-7206-4D6A-8D6E-A923AB420E95}" srcOrd="5" destOrd="0" parTransId="{A57142E9-F6A0-4AF0-8C02-A76885714A5D}" sibTransId="{3A8BD741-66ED-49AE-BA0C-5557DF1FE861}"/>
    <dgm:cxn modelId="{BD5519AF-09E4-440A-9BFE-988528E88698}" type="presOf" srcId="{D74D097A-7206-4D6A-8D6E-A923AB420E95}" destId="{281404DC-9187-40D0-97FF-0D818AB2F366}" srcOrd="0" destOrd="0" presId="urn:microsoft.com/office/officeart/2005/8/layout/radial3"/>
    <dgm:cxn modelId="{AF971DB3-EEE9-4A9D-954B-59C68EB6A98A}" type="presOf" srcId="{A7E4F091-602A-4737-8CA1-3DFC1E61B9AF}" destId="{EEF973BF-B90E-4D0F-AC07-BB28F004C6A7}" srcOrd="0" destOrd="0" presId="urn:microsoft.com/office/officeart/2005/8/layout/radial3"/>
    <dgm:cxn modelId="{8191F8B5-047B-4ACB-927F-9C694E16DDCB}" type="presOf" srcId="{65514349-6E86-492D-AE52-BDECF778D345}" destId="{68D8E666-A4BC-49C9-9193-F48DBF84BB6B}" srcOrd="0" destOrd="0" presId="urn:microsoft.com/office/officeart/2005/8/layout/radial3"/>
    <dgm:cxn modelId="{B10F84B9-0FD7-4FCF-9672-1AE8EEBAEB48}" type="presOf" srcId="{25554638-F945-433E-8CB2-C5E67290A396}" destId="{ADDA55F8-68B2-4192-A0FF-92D5AADED3EF}" srcOrd="0" destOrd="0" presId="urn:microsoft.com/office/officeart/2005/8/layout/radial3"/>
    <dgm:cxn modelId="{16422BBA-81AC-45CB-9E77-077D6EBD64D8}" type="presOf" srcId="{369B0735-6149-450A-9BCB-6A2964DC18D3}" destId="{32B55D38-2023-4C98-82BD-8CEDFD10705F}" srcOrd="0" destOrd="0" presId="urn:microsoft.com/office/officeart/2005/8/layout/radial3"/>
    <dgm:cxn modelId="{929135D5-DEFC-46C5-A4EA-12DA9F9CA754}" type="presOf" srcId="{2885F644-5E9D-46B6-8CAF-6E5B22E43DBC}" destId="{581D9C24-D691-4644-99EB-4A6B1D74C269}" srcOrd="0" destOrd="0" presId="urn:microsoft.com/office/officeart/2005/8/layout/radial3"/>
    <dgm:cxn modelId="{E64822DD-F712-429B-B727-3A02EE06E13F}" type="presOf" srcId="{6ADE78B8-6A90-409A-93EC-2E1018038D39}" destId="{6E484F8A-3CF3-4AFF-9FB8-1AE41894B273}" srcOrd="0" destOrd="0" presId="urn:microsoft.com/office/officeart/2005/8/layout/radial3"/>
    <dgm:cxn modelId="{A7DB6ADF-7D33-4806-87D0-F12847C0E271}" type="presOf" srcId="{4080E6FE-75F8-455F-B00D-388A62CAD878}" destId="{96E931F0-5EFE-4E17-A815-1832C52507E3}" srcOrd="0" destOrd="0" presId="urn:microsoft.com/office/officeart/2005/8/layout/radial3"/>
    <dgm:cxn modelId="{AF2685DF-4E71-4D0F-9415-6CB502DCD77E}" srcId="{3AEAB1B5-D9EF-4981-86BF-BCD6908D01E5}" destId="{A7E4F091-602A-4737-8CA1-3DFC1E61B9AF}" srcOrd="4" destOrd="0" parTransId="{54791C53-C18A-486B-AD6A-B58EA3B2E4EC}" sibTransId="{6B2E87BA-09CD-44D4-A2CB-E7F84771F039}"/>
    <dgm:cxn modelId="{0047E1F0-65B3-4F3B-9730-B9171373FF2C}" type="presOf" srcId="{66BFF05E-3F6D-4EED-9D30-10583093E473}" destId="{00760FBC-BB29-4E8F-A3FA-0B8C20635B76}" srcOrd="0" destOrd="0" presId="urn:microsoft.com/office/officeart/2005/8/layout/radial3"/>
    <dgm:cxn modelId="{AC98B054-7092-4D8B-BD32-09C32F53D2EC}" type="presParOf" srcId="{96E931F0-5EFE-4E17-A815-1832C52507E3}" destId="{6A03509E-2D2C-4701-877A-3DD8C8C452B3}" srcOrd="0" destOrd="0" presId="urn:microsoft.com/office/officeart/2005/8/layout/radial3"/>
    <dgm:cxn modelId="{FF57B3A6-E339-464B-A608-BAA1E3CD2BB6}" type="presParOf" srcId="{6A03509E-2D2C-4701-877A-3DD8C8C452B3}" destId="{23F30694-D224-4AFD-83D0-A9B26CD4AE63}" srcOrd="0" destOrd="0" presId="urn:microsoft.com/office/officeart/2005/8/layout/radial3"/>
    <dgm:cxn modelId="{D58B5F47-DFB5-4FE4-A060-4178DC541561}" type="presParOf" srcId="{6A03509E-2D2C-4701-877A-3DD8C8C452B3}" destId="{581D9C24-D691-4644-99EB-4A6B1D74C269}" srcOrd="1" destOrd="0" presId="urn:microsoft.com/office/officeart/2005/8/layout/radial3"/>
    <dgm:cxn modelId="{56D9B212-8BC2-4948-86A6-CF8579B820C7}" type="presParOf" srcId="{6A03509E-2D2C-4701-877A-3DD8C8C452B3}" destId="{00760FBC-BB29-4E8F-A3FA-0B8C20635B76}" srcOrd="2" destOrd="0" presId="urn:microsoft.com/office/officeart/2005/8/layout/radial3"/>
    <dgm:cxn modelId="{D0C7A3AB-50F7-48AF-99CE-641AD33B2D0D}" type="presParOf" srcId="{6A03509E-2D2C-4701-877A-3DD8C8C452B3}" destId="{6E484F8A-3CF3-4AFF-9FB8-1AE41894B273}" srcOrd="3" destOrd="0" presId="urn:microsoft.com/office/officeart/2005/8/layout/radial3"/>
    <dgm:cxn modelId="{BE06B7FE-A648-498D-81D2-75F3B296AB16}" type="presParOf" srcId="{6A03509E-2D2C-4701-877A-3DD8C8C452B3}" destId="{34B43685-141A-4461-AE6A-301BAC908C60}" srcOrd="4" destOrd="0" presId="urn:microsoft.com/office/officeart/2005/8/layout/radial3"/>
    <dgm:cxn modelId="{32F88B08-7BD0-4127-9E14-7398407FFCE9}" type="presParOf" srcId="{6A03509E-2D2C-4701-877A-3DD8C8C452B3}" destId="{EEF973BF-B90E-4D0F-AC07-BB28F004C6A7}" srcOrd="5" destOrd="0" presId="urn:microsoft.com/office/officeart/2005/8/layout/radial3"/>
    <dgm:cxn modelId="{5AD81E39-7627-4175-B642-6A9D4809AD7F}" type="presParOf" srcId="{6A03509E-2D2C-4701-877A-3DD8C8C452B3}" destId="{281404DC-9187-40D0-97FF-0D818AB2F366}" srcOrd="6" destOrd="0" presId="urn:microsoft.com/office/officeart/2005/8/layout/radial3"/>
    <dgm:cxn modelId="{4162099C-ED6A-4DC2-90CD-57057E83C620}" type="presParOf" srcId="{6A03509E-2D2C-4701-877A-3DD8C8C452B3}" destId="{ADDA55F8-68B2-4192-A0FF-92D5AADED3EF}" srcOrd="7" destOrd="0" presId="urn:microsoft.com/office/officeart/2005/8/layout/radial3"/>
    <dgm:cxn modelId="{B05B0BCB-BCC2-45B0-8800-5DB2D7671FBB}" type="presParOf" srcId="{6A03509E-2D2C-4701-877A-3DD8C8C452B3}" destId="{68D8E666-A4BC-49C9-9193-F48DBF84BB6B}" srcOrd="8" destOrd="0" presId="urn:microsoft.com/office/officeart/2005/8/layout/radial3"/>
    <dgm:cxn modelId="{ECE4FD92-2D3E-4191-BC51-AF640C617D56}" type="presParOf" srcId="{6A03509E-2D2C-4701-877A-3DD8C8C452B3}" destId="{32B55D38-2023-4C98-82BD-8CEDFD10705F}" srcOrd="9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C5DE72-8CF2-40AB-8B49-8819A50992B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sr-Latn-RS"/>
        </a:p>
      </dgm:t>
    </dgm:pt>
    <dgm:pt modelId="{545D899E-2DE4-459A-BF7D-C99EDBE05EFD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Скупштина града 13.666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C76799-0A05-44C3-83D6-7BAAE8239C54}" type="parTrans" cxnId="{137D5147-93E2-4685-BB9C-054AADE99E8C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3EB513-05CD-4A95-9BE1-B27258B08473}" type="sibTrans" cxnId="{137D5147-93E2-4685-BB9C-054AADE99E8C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B63F15-AE19-43F2-893A-6E58085B5D83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Градоначелник 18.441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31A312-5CE8-4F59-A1E8-4A83D7979C22}" type="parTrans" cxnId="{862629CD-6114-4145-9C89-B96C2CAC7436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63E1AE-A791-46D9-8D0D-27AC6CDD92F8}" type="sibTrans" cxnId="{862629CD-6114-4145-9C89-B96C2CAC7436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EA3695-4CF2-48C9-AD8A-298CB9951B18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Градско веће 9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91B540-8325-4A62-A1A9-8889C33768C7}" type="parTrans" cxnId="{B407950F-5453-48D9-9A52-1F2A148A88B3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70088E-DBB4-44BC-98DA-B383B196B3DD}" type="sibTrans" cxnId="{B407950F-5453-48D9-9A52-1F2A148A88B3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EB6CDD-6B9D-4576-A724-DF88CA2A47CF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Градске управе 2.995.316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ACF1E-70D9-4902-B564-A2771737BA1B}" type="parTrans" cxnId="{CB79536F-39FF-4D33-BEC6-B012BA729DA7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9033F7-6585-40B5-9EFB-EB7E9529F03A}" type="sibTrans" cxnId="{CB79536F-39FF-4D33-BEC6-B012BA729DA7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EEA0B7-5308-4A8C-AC07-9C11DF8A8FB0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Месне заједнице 25.796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490811-8EF4-4982-A01E-4D38C6AD4608}" type="parTrans" cxnId="{9C89DD4A-4F1A-474E-9D42-BCFE4BA8BA8C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64F29A-FBF7-4E38-9DB8-B87E5D4A36B4}" type="sibTrans" cxnId="{9C89DD4A-4F1A-474E-9D42-BCFE4BA8BA8C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3F68E7-B48C-4E54-A881-0AEE1E71F24F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Градско правобранилаштво 13.277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42BB7A-4FEE-4DBA-8D9E-614CF1B325E6}" type="parTrans" cxnId="{B4D577E5-3D80-4C9B-B94D-86059E2A8AF7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65C657-E9FE-4126-AEB5-0E0758BA4C3B}" type="sibTrans" cxnId="{B4D577E5-3D80-4C9B-B94D-86059E2A8AF7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CDBB61-D44E-4884-B3AA-32BAC75D4D8D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Установе културе 231.330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0D31B5-AFBB-498C-A65F-20270FC5F867}" type="parTrans" cxnId="{4F42F7E5-178F-488C-8693-35EB0C489120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158C45-D1C0-41CE-B518-DF4B0D6D8473}" type="sibTrans" cxnId="{4F42F7E5-178F-488C-8693-35EB0C489120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1BDD36-F96E-442F-8E94-60605E34B451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Предшколска установа 690.284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9990E6-9436-49D5-B321-E2D118C2606E}" type="parTrans" cxnId="{4B944F5B-8DF0-4477-B669-CAA6AC051E9B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7C6A48-8BA6-4D9E-ABCA-F3B04DE754CF}" type="sibTrans" cxnId="{4B944F5B-8DF0-4477-B669-CAA6AC051E9B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63660C-481E-4D20-98ED-5FFE42C4F00B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Основно образовање 182.139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7FE4B2-8A30-4DA9-B74A-59070D415D80}" type="parTrans" cxnId="{8525A748-9769-4C3E-89A8-ABC6FB58AD08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0DC59E-C6D6-4945-9539-67C35043DB15}" type="sibTrans" cxnId="{8525A748-9769-4C3E-89A8-ABC6FB58AD08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E28460-3EF8-4427-A008-FEBA283FDDDF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Средње образовање 73.367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08A27B-7DD3-4027-BAEF-29222B499EC9}" type="parTrans" cxnId="{ED4D17F0-7506-4E58-A892-CB3F70B45FD9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964FDC-70B0-4F25-BA95-E01F9B7BB859}" type="sibTrans" cxnId="{ED4D17F0-7506-4E58-A892-CB3F70B45FD9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3A0276-666E-43AE-AB5A-B670F054A8F6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Туристичка организација 10.375</a:t>
          </a:r>
          <a:endParaRPr lang="sr-Latn-RS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CEDFD7-76B6-49CB-9BD5-F99A97962038}" type="sibTrans" cxnId="{A32EA7C7-8EB1-4CFB-81AB-9EAE5ED2A586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41A741-87B8-4CB5-BAF5-F06A372CEBF8}" type="parTrans" cxnId="{A32EA7C7-8EB1-4CFB-81AB-9EAE5ED2A586}">
      <dgm:prSet/>
      <dgm:spPr/>
      <dgm:t>
        <a:bodyPr/>
        <a:lstStyle/>
        <a:p>
          <a:endParaRPr lang="sr-Latn-RS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3DC345-68A1-4FC9-BEE8-5241307C7B9E}" type="pres">
      <dgm:prSet presAssocID="{82C5DE72-8CF2-40AB-8B49-8819A50992BB}" presName="linear" presStyleCnt="0">
        <dgm:presLayoutVars>
          <dgm:animLvl val="lvl"/>
          <dgm:resizeHandles val="exact"/>
        </dgm:presLayoutVars>
      </dgm:prSet>
      <dgm:spPr/>
    </dgm:pt>
    <dgm:pt modelId="{70E14685-D10B-4B29-91AB-C6FC175B31EC}" type="pres">
      <dgm:prSet presAssocID="{545D899E-2DE4-459A-BF7D-C99EDBE05EFD}" presName="parentText" presStyleLbl="node1" presStyleIdx="0" presStyleCnt="11" custLinFactNeighborY="-69792">
        <dgm:presLayoutVars>
          <dgm:chMax val="0"/>
          <dgm:bulletEnabled val="1"/>
        </dgm:presLayoutVars>
      </dgm:prSet>
      <dgm:spPr/>
    </dgm:pt>
    <dgm:pt modelId="{E6C41E69-B282-4DF0-A590-7D43844113EB}" type="pres">
      <dgm:prSet presAssocID="{5C3EB513-05CD-4A95-9BE1-B27258B08473}" presName="spacer" presStyleCnt="0"/>
      <dgm:spPr/>
    </dgm:pt>
    <dgm:pt modelId="{028A2227-DCFD-4275-A343-45E37F2FABF9}" type="pres">
      <dgm:prSet presAssocID="{71B63F15-AE19-43F2-893A-6E58085B5D83}" presName="parentText" presStyleLbl="node1" presStyleIdx="1" presStyleCnt="11" custLinFactNeighborY="-37789">
        <dgm:presLayoutVars>
          <dgm:chMax val="0"/>
          <dgm:bulletEnabled val="1"/>
        </dgm:presLayoutVars>
      </dgm:prSet>
      <dgm:spPr/>
    </dgm:pt>
    <dgm:pt modelId="{C587E682-B2EF-47E9-912C-7C3E3152A44F}" type="pres">
      <dgm:prSet presAssocID="{EA63E1AE-A791-46D9-8D0D-27AC6CDD92F8}" presName="spacer" presStyleCnt="0"/>
      <dgm:spPr/>
    </dgm:pt>
    <dgm:pt modelId="{35B138CB-8D65-4F13-9754-45444C5F6BEB}" type="pres">
      <dgm:prSet presAssocID="{5FEA3695-4CF2-48C9-AD8A-298CB9951B18}" presName="parentText" presStyleLbl="node1" presStyleIdx="2" presStyleCnt="11">
        <dgm:presLayoutVars>
          <dgm:chMax val="0"/>
          <dgm:bulletEnabled val="1"/>
        </dgm:presLayoutVars>
      </dgm:prSet>
      <dgm:spPr/>
    </dgm:pt>
    <dgm:pt modelId="{057B6993-EC4D-46B0-8755-3E37CE06C162}" type="pres">
      <dgm:prSet presAssocID="{AC70088E-DBB4-44BC-98DA-B383B196B3DD}" presName="spacer" presStyleCnt="0"/>
      <dgm:spPr/>
    </dgm:pt>
    <dgm:pt modelId="{603A0AF7-542B-4464-B3D0-BA61688E8443}" type="pres">
      <dgm:prSet presAssocID="{A13F68E7-B48C-4E54-A881-0AEE1E71F24F}" presName="parentText" presStyleLbl="node1" presStyleIdx="3" presStyleCnt="11">
        <dgm:presLayoutVars>
          <dgm:chMax val="0"/>
          <dgm:bulletEnabled val="1"/>
        </dgm:presLayoutVars>
      </dgm:prSet>
      <dgm:spPr/>
    </dgm:pt>
    <dgm:pt modelId="{874B9292-856C-42BB-8D8F-599B141BF9D4}" type="pres">
      <dgm:prSet presAssocID="{6165C657-E9FE-4126-AEB5-0E0758BA4C3B}" presName="spacer" presStyleCnt="0"/>
      <dgm:spPr/>
    </dgm:pt>
    <dgm:pt modelId="{994AF27C-55BC-4A26-A2AF-BCD6F3690596}" type="pres">
      <dgm:prSet presAssocID="{E5EB6CDD-6B9D-4576-A724-DF88CA2A47CF}" presName="parentText" presStyleLbl="node1" presStyleIdx="4" presStyleCnt="11">
        <dgm:presLayoutVars>
          <dgm:chMax val="0"/>
          <dgm:bulletEnabled val="1"/>
        </dgm:presLayoutVars>
      </dgm:prSet>
      <dgm:spPr/>
    </dgm:pt>
    <dgm:pt modelId="{E7C9DB2A-55CE-4444-A491-13B5E6A98130}" type="pres">
      <dgm:prSet presAssocID="{AF9033F7-6585-40B5-9EFB-EB7E9529F03A}" presName="spacer" presStyleCnt="0"/>
      <dgm:spPr/>
    </dgm:pt>
    <dgm:pt modelId="{20A573E5-FD00-4136-9530-9F89C877D72D}" type="pres">
      <dgm:prSet presAssocID="{81EEA0B7-5308-4A8C-AC07-9C11DF8A8FB0}" presName="parentText" presStyleLbl="node1" presStyleIdx="5" presStyleCnt="11">
        <dgm:presLayoutVars>
          <dgm:chMax val="0"/>
          <dgm:bulletEnabled val="1"/>
        </dgm:presLayoutVars>
      </dgm:prSet>
      <dgm:spPr/>
    </dgm:pt>
    <dgm:pt modelId="{987D1897-0C40-481A-B2E8-0F8BAE3D33FC}" type="pres">
      <dgm:prSet presAssocID="{0C64F29A-FBF7-4E38-9DB8-B87E5D4A36B4}" presName="spacer" presStyleCnt="0"/>
      <dgm:spPr/>
    </dgm:pt>
    <dgm:pt modelId="{C5B859C0-9F3E-4EDF-8AC0-C702E8745B2C}" type="pres">
      <dgm:prSet presAssocID="{28CDBB61-D44E-4884-B3AA-32BAC75D4D8D}" presName="parentText" presStyleLbl="node1" presStyleIdx="6" presStyleCnt="11">
        <dgm:presLayoutVars>
          <dgm:chMax val="0"/>
          <dgm:bulletEnabled val="1"/>
        </dgm:presLayoutVars>
      </dgm:prSet>
      <dgm:spPr/>
    </dgm:pt>
    <dgm:pt modelId="{B687664E-4807-4FBE-B0B3-5855B1A37252}" type="pres">
      <dgm:prSet presAssocID="{DE158C45-D1C0-41CE-B518-DF4B0D6D8473}" presName="spacer" presStyleCnt="0"/>
      <dgm:spPr/>
    </dgm:pt>
    <dgm:pt modelId="{E1B80988-47AF-4215-B9ED-688192CA8684}" type="pres">
      <dgm:prSet presAssocID="{863A0276-666E-43AE-AB5A-B670F054A8F6}" presName="parentText" presStyleLbl="node1" presStyleIdx="7" presStyleCnt="11">
        <dgm:presLayoutVars>
          <dgm:chMax val="0"/>
          <dgm:bulletEnabled val="1"/>
        </dgm:presLayoutVars>
      </dgm:prSet>
      <dgm:spPr/>
    </dgm:pt>
    <dgm:pt modelId="{9A4E627F-F5B8-4930-A6E6-C4B3D7B7A5AA}" type="pres">
      <dgm:prSet presAssocID="{2CCEDFD7-76B6-49CB-9BD5-F99A97962038}" presName="spacer" presStyleCnt="0"/>
      <dgm:spPr/>
    </dgm:pt>
    <dgm:pt modelId="{E1E5E6E5-5A0C-4908-A926-2D69D5E831A8}" type="pres">
      <dgm:prSet presAssocID="{CF1BDD36-F96E-442F-8E94-60605E34B451}" presName="parentText" presStyleLbl="node1" presStyleIdx="8" presStyleCnt="11">
        <dgm:presLayoutVars>
          <dgm:chMax val="0"/>
          <dgm:bulletEnabled val="1"/>
        </dgm:presLayoutVars>
      </dgm:prSet>
      <dgm:spPr/>
    </dgm:pt>
    <dgm:pt modelId="{12A67715-35A5-4191-AF02-849E664CAAC1}" type="pres">
      <dgm:prSet presAssocID="{237C6A48-8BA6-4D9E-ABCA-F3B04DE754CF}" presName="spacer" presStyleCnt="0"/>
      <dgm:spPr/>
    </dgm:pt>
    <dgm:pt modelId="{A7C74100-3CFB-4D4C-B899-E56D018584E5}" type="pres">
      <dgm:prSet presAssocID="{AA63660C-481E-4D20-98ED-5FFE42C4F00B}" presName="parentText" presStyleLbl="node1" presStyleIdx="9" presStyleCnt="11">
        <dgm:presLayoutVars>
          <dgm:chMax val="0"/>
          <dgm:bulletEnabled val="1"/>
        </dgm:presLayoutVars>
      </dgm:prSet>
      <dgm:spPr/>
    </dgm:pt>
    <dgm:pt modelId="{89C2FAD9-CE96-478A-9F11-7997EE7B0E8C}" type="pres">
      <dgm:prSet presAssocID="{E60DC59E-C6D6-4945-9539-67C35043DB15}" presName="spacer" presStyleCnt="0"/>
      <dgm:spPr/>
    </dgm:pt>
    <dgm:pt modelId="{FD0EF713-F35B-43F6-8D17-3A64617E2254}" type="pres">
      <dgm:prSet presAssocID="{7BE28460-3EF8-4427-A008-FEBA283FDDDF}" presName="parentText" presStyleLbl="node1" presStyleIdx="10" presStyleCnt="11">
        <dgm:presLayoutVars>
          <dgm:chMax val="0"/>
          <dgm:bulletEnabled val="1"/>
        </dgm:presLayoutVars>
      </dgm:prSet>
      <dgm:spPr/>
    </dgm:pt>
  </dgm:ptLst>
  <dgm:cxnLst>
    <dgm:cxn modelId="{B407950F-5453-48D9-9A52-1F2A148A88B3}" srcId="{82C5DE72-8CF2-40AB-8B49-8819A50992BB}" destId="{5FEA3695-4CF2-48C9-AD8A-298CB9951B18}" srcOrd="2" destOrd="0" parTransId="{2091B540-8325-4A62-A1A9-8889C33768C7}" sibTransId="{AC70088E-DBB4-44BC-98DA-B383B196B3DD}"/>
    <dgm:cxn modelId="{00C15F16-5ED6-4150-9EAD-0FF35F23C725}" type="presOf" srcId="{E5EB6CDD-6B9D-4576-A724-DF88CA2A47CF}" destId="{994AF27C-55BC-4A26-A2AF-BCD6F3690596}" srcOrd="0" destOrd="0" presId="urn:microsoft.com/office/officeart/2005/8/layout/vList2"/>
    <dgm:cxn modelId="{9C448A1A-43F0-4F0C-B22F-405AE8C9496B}" type="presOf" srcId="{7BE28460-3EF8-4427-A008-FEBA283FDDDF}" destId="{FD0EF713-F35B-43F6-8D17-3A64617E2254}" srcOrd="0" destOrd="0" presId="urn:microsoft.com/office/officeart/2005/8/layout/vList2"/>
    <dgm:cxn modelId="{BA9D942D-3D0C-4559-8C41-8570E4EBA1DD}" type="presOf" srcId="{AA63660C-481E-4D20-98ED-5FFE42C4F00B}" destId="{A7C74100-3CFB-4D4C-B899-E56D018584E5}" srcOrd="0" destOrd="0" presId="urn:microsoft.com/office/officeart/2005/8/layout/vList2"/>
    <dgm:cxn modelId="{544D5839-38A4-43F4-BCB8-286585773D2C}" type="presOf" srcId="{5FEA3695-4CF2-48C9-AD8A-298CB9951B18}" destId="{35B138CB-8D65-4F13-9754-45444C5F6BEB}" srcOrd="0" destOrd="0" presId="urn:microsoft.com/office/officeart/2005/8/layout/vList2"/>
    <dgm:cxn modelId="{4B944F5B-8DF0-4477-B669-CAA6AC051E9B}" srcId="{82C5DE72-8CF2-40AB-8B49-8819A50992BB}" destId="{CF1BDD36-F96E-442F-8E94-60605E34B451}" srcOrd="8" destOrd="0" parTransId="{F09990E6-9436-49D5-B321-E2D118C2606E}" sibTransId="{237C6A48-8BA6-4D9E-ABCA-F3B04DE754CF}"/>
    <dgm:cxn modelId="{B811775D-0A06-4B9F-953D-F6DB67B5CE1C}" type="presOf" srcId="{28CDBB61-D44E-4884-B3AA-32BAC75D4D8D}" destId="{C5B859C0-9F3E-4EDF-8AC0-C702E8745B2C}" srcOrd="0" destOrd="0" presId="urn:microsoft.com/office/officeart/2005/8/layout/vList2"/>
    <dgm:cxn modelId="{7F5D6945-2208-4ACE-9A54-87D738D1008D}" type="presOf" srcId="{CF1BDD36-F96E-442F-8E94-60605E34B451}" destId="{E1E5E6E5-5A0C-4908-A926-2D69D5E831A8}" srcOrd="0" destOrd="0" presId="urn:microsoft.com/office/officeart/2005/8/layout/vList2"/>
    <dgm:cxn modelId="{137D5147-93E2-4685-BB9C-054AADE99E8C}" srcId="{82C5DE72-8CF2-40AB-8B49-8819A50992BB}" destId="{545D899E-2DE4-459A-BF7D-C99EDBE05EFD}" srcOrd="0" destOrd="0" parTransId="{64C76799-0A05-44C3-83D6-7BAAE8239C54}" sibTransId="{5C3EB513-05CD-4A95-9BE1-B27258B08473}"/>
    <dgm:cxn modelId="{8525A748-9769-4C3E-89A8-ABC6FB58AD08}" srcId="{82C5DE72-8CF2-40AB-8B49-8819A50992BB}" destId="{AA63660C-481E-4D20-98ED-5FFE42C4F00B}" srcOrd="9" destOrd="0" parTransId="{887FE4B2-8A30-4DA9-B74A-59070D415D80}" sibTransId="{E60DC59E-C6D6-4945-9539-67C35043DB15}"/>
    <dgm:cxn modelId="{9C89DD4A-4F1A-474E-9D42-BCFE4BA8BA8C}" srcId="{82C5DE72-8CF2-40AB-8B49-8819A50992BB}" destId="{81EEA0B7-5308-4A8C-AC07-9C11DF8A8FB0}" srcOrd="5" destOrd="0" parTransId="{79490811-8EF4-4982-A01E-4D38C6AD4608}" sibTransId="{0C64F29A-FBF7-4E38-9DB8-B87E5D4A36B4}"/>
    <dgm:cxn modelId="{CB79536F-39FF-4D33-BEC6-B012BA729DA7}" srcId="{82C5DE72-8CF2-40AB-8B49-8819A50992BB}" destId="{E5EB6CDD-6B9D-4576-A724-DF88CA2A47CF}" srcOrd="4" destOrd="0" parTransId="{9DBACF1E-70D9-4902-B564-A2771737BA1B}" sibTransId="{AF9033F7-6585-40B5-9EFB-EB7E9529F03A}"/>
    <dgm:cxn modelId="{9963048D-DDC4-414E-85FF-01F89F5FC1CB}" type="presOf" srcId="{A13F68E7-B48C-4E54-A881-0AEE1E71F24F}" destId="{603A0AF7-542B-4464-B3D0-BA61688E8443}" srcOrd="0" destOrd="0" presId="urn:microsoft.com/office/officeart/2005/8/layout/vList2"/>
    <dgm:cxn modelId="{C4012C8F-9A84-4432-BFCA-A4E456D5D14E}" type="presOf" srcId="{81EEA0B7-5308-4A8C-AC07-9C11DF8A8FB0}" destId="{20A573E5-FD00-4136-9530-9F89C877D72D}" srcOrd="0" destOrd="0" presId="urn:microsoft.com/office/officeart/2005/8/layout/vList2"/>
    <dgm:cxn modelId="{83BACCA1-C81A-42AB-A915-803672C272A3}" type="presOf" srcId="{545D899E-2DE4-459A-BF7D-C99EDBE05EFD}" destId="{70E14685-D10B-4B29-91AB-C6FC175B31EC}" srcOrd="0" destOrd="0" presId="urn:microsoft.com/office/officeart/2005/8/layout/vList2"/>
    <dgm:cxn modelId="{3E75BCA6-F104-4208-8BE4-DE2A5F868591}" type="presOf" srcId="{82C5DE72-8CF2-40AB-8B49-8819A50992BB}" destId="{443DC345-68A1-4FC9-BEE8-5241307C7B9E}" srcOrd="0" destOrd="0" presId="urn:microsoft.com/office/officeart/2005/8/layout/vList2"/>
    <dgm:cxn modelId="{A32EA7C7-8EB1-4CFB-81AB-9EAE5ED2A586}" srcId="{82C5DE72-8CF2-40AB-8B49-8819A50992BB}" destId="{863A0276-666E-43AE-AB5A-B670F054A8F6}" srcOrd="7" destOrd="0" parTransId="{FE41A741-87B8-4CB5-BAF5-F06A372CEBF8}" sibTransId="{2CCEDFD7-76B6-49CB-9BD5-F99A97962038}"/>
    <dgm:cxn modelId="{862629CD-6114-4145-9C89-B96C2CAC7436}" srcId="{82C5DE72-8CF2-40AB-8B49-8819A50992BB}" destId="{71B63F15-AE19-43F2-893A-6E58085B5D83}" srcOrd="1" destOrd="0" parTransId="{4131A312-5CE8-4F59-A1E8-4A83D7979C22}" sibTransId="{EA63E1AE-A791-46D9-8D0D-27AC6CDD92F8}"/>
    <dgm:cxn modelId="{B4D577E5-3D80-4C9B-B94D-86059E2A8AF7}" srcId="{82C5DE72-8CF2-40AB-8B49-8819A50992BB}" destId="{A13F68E7-B48C-4E54-A881-0AEE1E71F24F}" srcOrd="3" destOrd="0" parTransId="{3642BB7A-4FEE-4DBA-8D9E-614CF1B325E6}" sibTransId="{6165C657-E9FE-4126-AEB5-0E0758BA4C3B}"/>
    <dgm:cxn modelId="{4F42F7E5-178F-488C-8693-35EB0C489120}" srcId="{82C5DE72-8CF2-40AB-8B49-8819A50992BB}" destId="{28CDBB61-D44E-4884-B3AA-32BAC75D4D8D}" srcOrd="6" destOrd="0" parTransId="{8B0D31B5-AFBB-498C-A65F-20270FC5F867}" sibTransId="{DE158C45-D1C0-41CE-B518-DF4B0D6D8473}"/>
    <dgm:cxn modelId="{F4C512EA-AFA8-434E-AC7A-A8567FF4E5BF}" type="presOf" srcId="{863A0276-666E-43AE-AB5A-B670F054A8F6}" destId="{E1B80988-47AF-4215-B9ED-688192CA8684}" srcOrd="0" destOrd="0" presId="urn:microsoft.com/office/officeart/2005/8/layout/vList2"/>
    <dgm:cxn modelId="{ED4D17F0-7506-4E58-A892-CB3F70B45FD9}" srcId="{82C5DE72-8CF2-40AB-8B49-8819A50992BB}" destId="{7BE28460-3EF8-4427-A008-FEBA283FDDDF}" srcOrd="10" destOrd="0" parTransId="{1D08A27B-7DD3-4027-BAEF-29222B499EC9}" sibTransId="{91964FDC-70B0-4F25-BA95-E01F9B7BB859}"/>
    <dgm:cxn modelId="{0F1AF6F9-376E-4412-B16E-53A45A8FD743}" type="presOf" srcId="{71B63F15-AE19-43F2-893A-6E58085B5D83}" destId="{028A2227-DCFD-4275-A343-45E37F2FABF9}" srcOrd="0" destOrd="0" presId="urn:microsoft.com/office/officeart/2005/8/layout/vList2"/>
    <dgm:cxn modelId="{CA8B8247-005C-442A-B0D0-AE7EDB5EF46E}" type="presParOf" srcId="{443DC345-68A1-4FC9-BEE8-5241307C7B9E}" destId="{70E14685-D10B-4B29-91AB-C6FC175B31EC}" srcOrd="0" destOrd="0" presId="urn:microsoft.com/office/officeart/2005/8/layout/vList2"/>
    <dgm:cxn modelId="{E82BECED-7700-45F2-B9BE-97382DFEE863}" type="presParOf" srcId="{443DC345-68A1-4FC9-BEE8-5241307C7B9E}" destId="{E6C41E69-B282-4DF0-A590-7D43844113EB}" srcOrd="1" destOrd="0" presId="urn:microsoft.com/office/officeart/2005/8/layout/vList2"/>
    <dgm:cxn modelId="{5AC4F907-198B-45D9-9A3B-16631FE44571}" type="presParOf" srcId="{443DC345-68A1-4FC9-BEE8-5241307C7B9E}" destId="{028A2227-DCFD-4275-A343-45E37F2FABF9}" srcOrd="2" destOrd="0" presId="urn:microsoft.com/office/officeart/2005/8/layout/vList2"/>
    <dgm:cxn modelId="{0B41D2CE-D081-418E-9E51-F25DF76B7C7F}" type="presParOf" srcId="{443DC345-68A1-4FC9-BEE8-5241307C7B9E}" destId="{C587E682-B2EF-47E9-912C-7C3E3152A44F}" srcOrd="3" destOrd="0" presId="urn:microsoft.com/office/officeart/2005/8/layout/vList2"/>
    <dgm:cxn modelId="{7DAC0CBE-68AA-41FB-BC1C-028C5D792DAE}" type="presParOf" srcId="{443DC345-68A1-4FC9-BEE8-5241307C7B9E}" destId="{35B138CB-8D65-4F13-9754-45444C5F6BEB}" srcOrd="4" destOrd="0" presId="urn:microsoft.com/office/officeart/2005/8/layout/vList2"/>
    <dgm:cxn modelId="{A962AA93-06CF-46F2-AFE5-0BE664FB621B}" type="presParOf" srcId="{443DC345-68A1-4FC9-BEE8-5241307C7B9E}" destId="{057B6993-EC4D-46B0-8755-3E37CE06C162}" srcOrd="5" destOrd="0" presId="urn:microsoft.com/office/officeart/2005/8/layout/vList2"/>
    <dgm:cxn modelId="{CBCE2F9F-CAC2-4335-99B4-CCD8B6B29DC1}" type="presParOf" srcId="{443DC345-68A1-4FC9-BEE8-5241307C7B9E}" destId="{603A0AF7-542B-4464-B3D0-BA61688E8443}" srcOrd="6" destOrd="0" presId="urn:microsoft.com/office/officeart/2005/8/layout/vList2"/>
    <dgm:cxn modelId="{D9F3528E-AA02-4AD5-9FC9-AAE627C8BC88}" type="presParOf" srcId="{443DC345-68A1-4FC9-BEE8-5241307C7B9E}" destId="{874B9292-856C-42BB-8D8F-599B141BF9D4}" srcOrd="7" destOrd="0" presId="urn:microsoft.com/office/officeart/2005/8/layout/vList2"/>
    <dgm:cxn modelId="{AD6E8AC7-0BF4-41CD-9AE3-8A00DD8F8D30}" type="presParOf" srcId="{443DC345-68A1-4FC9-BEE8-5241307C7B9E}" destId="{994AF27C-55BC-4A26-A2AF-BCD6F3690596}" srcOrd="8" destOrd="0" presId="urn:microsoft.com/office/officeart/2005/8/layout/vList2"/>
    <dgm:cxn modelId="{79C37E12-7609-40B9-8820-23850C2B3432}" type="presParOf" srcId="{443DC345-68A1-4FC9-BEE8-5241307C7B9E}" destId="{E7C9DB2A-55CE-4444-A491-13B5E6A98130}" srcOrd="9" destOrd="0" presId="urn:microsoft.com/office/officeart/2005/8/layout/vList2"/>
    <dgm:cxn modelId="{49AFD5E1-C1EB-499F-B603-CB47D00476C4}" type="presParOf" srcId="{443DC345-68A1-4FC9-BEE8-5241307C7B9E}" destId="{20A573E5-FD00-4136-9530-9F89C877D72D}" srcOrd="10" destOrd="0" presId="urn:microsoft.com/office/officeart/2005/8/layout/vList2"/>
    <dgm:cxn modelId="{F15EBDAB-1DBA-4816-87A7-A7826EF4E181}" type="presParOf" srcId="{443DC345-68A1-4FC9-BEE8-5241307C7B9E}" destId="{987D1897-0C40-481A-B2E8-0F8BAE3D33FC}" srcOrd="11" destOrd="0" presId="urn:microsoft.com/office/officeart/2005/8/layout/vList2"/>
    <dgm:cxn modelId="{AD534DB4-12A9-44BA-A54C-61302E9C77FC}" type="presParOf" srcId="{443DC345-68A1-4FC9-BEE8-5241307C7B9E}" destId="{C5B859C0-9F3E-4EDF-8AC0-C702E8745B2C}" srcOrd="12" destOrd="0" presId="urn:microsoft.com/office/officeart/2005/8/layout/vList2"/>
    <dgm:cxn modelId="{C1931E0F-084C-42FF-8A30-3C52DF5CC35A}" type="presParOf" srcId="{443DC345-68A1-4FC9-BEE8-5241307C7B9E}" destId="{B687664E-4807-4FBE-B0B3-5855B1A37252}" srcOrd="13" destOrd="0" presId="urn:microsoft.com/office/officeart/2005/8/layout/vList2"/>
    <dgm:cxn modelId="{01B5DC8C-CBC8-4D47-87F3-A12C01297BF8}" type="presParOf" srcId="{443DC345-68A1-4FC9-BEE8-5241307C7B9E}" destId="{E1B80988-47AF-4215-B9ED-688192CA8684}" srcOrd="14" destOrd="0" presId="urn:microsoft.com/office/officeart/2005/8/layout/vList2"/>
    <dgm:cxn modelId="{CDA75C3B-577C-44B7-8351-3D4FF0474408}" type="presParOf" srcId="{443DC345-68A1-4FC9-BEE8-5241307C7B9E}" destId="{9A4E627F-F5B8-4930-A6E6-C4B3D7B7A5AA}" srcOrd="15" destOrd="0" presId="urn:microsoft.com/office/officeart/2005/8/layout/vList2"/>
    <dgm:cxn modelId="{CDEAA514-6E2D-4E44-A81B-ABBA69AC08BE}" type="presParOf" srcId="{443DC345-68A1-4FC9-BEE8-5241307C7B9E}" destId="{E1E5E6E5-5A0C-4908-A926-2D69D5E831A8}" srcOrd="16" destOrd="0" presId="urn:microsoft.com/office/officeart/2005/8/layout/vList2"/>
    <dgm:cxn modelId="{A66CFB0D-4057-4EFD-99E8-574C7C6795ED}" type="presParOf" srcId="{443DC345-68A1-4FC9-BEE8-5241307C7B9E}" destId="{12A67715-35A5-4191-AF02-849E664CAAC1}" srcOrd="17" destOrd="0" presId="urn:microsoft.com/office/officeart/2005/8/layout/vList2"/>
    <dgm:cxn modelId="{8E205705-6DEB-4EAD-B7A6-28EEED07553E}" type="presParOf" srcId="{443DC345-68A1-4FC9-BEE8-5241307C7B9E}" destId="{A7C74100-3CFB-4D4C-B899-E56D018584E5}" srcOrd="18" destOrd="0" presId="urn:microsoft.com/office/officeart/2005/8/layout/vList2"/>
    <dgm:cxn modelId="{89ACA58C-6D8A-4B26-9790-DB04D6CA84DB}" type="presParOf" srcId="{443DC345-68A1-4FC9-BEE8-5241307C7B9E}" destId="{89C2FAD9-CE96-478A-9F11-7997EE7B0E8C}" srcOrd="19" destOrd="0" presId="urn:microsoft.com/office/officeart/2005/8/layout/vList2"/>
    <dgm:cxn modelId="{05180FA1-D3F1-43CC-9709-5C89548528F6}" type="presParOf" srcId="{443DC345-68A1-4FC9-BEE8-5241307C7B9E}" destId="{FD0EF713-F35B-43F6-8D17-3A64617E2254}" srcOrd="2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148805"/>
          <a:ext cx="2124745" cy="336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Порески приходи</a:t>
          </a:r>
          <a:endParaRPr lang="en-US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3" y="148805"/>
        <a:ext cx="2124745" cy="336600"/>
      </dsp:txXfrm>
    </dsp:sp>
    <dsp:sp modelId="{02385D1D-92EB-445D-B736-940004751C79}">
      <dsp:nvSpPr>
        <dsp:cNvPr id="0" name=""/>
        <dsp:cNvSpPr/>
      </dsp:nvSpPr>
      <dsp:spPr>
        <a:xfrm>
          <a:off x="2128898" y="75174"/>
          <a:ext cx="424949" cy="483862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75174"/>
          <a:ext cx="5779306" cy="483862"/>
        </a:xfrm>
        <a:prstGeom prst="rect">
          <a:avLst/>
        </a:prstGeom>
        <a:solidFill>
          <a:schemeClr val="bg2">
            <a:lumMod val="60000"/>
            <a:lumOff val="4000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3827" y="75174"/>
        <a:ext cx="5779306" cy="483862"/>
      </dsp:txXfrm>
    </dsp:sp>
    <dsp:sp modelId="{F40D94EA-52E0-4740-A924-EAF350BDF213}">
      <dsp:nvSpPr>
        <dsp:cNvPr id="0" name=""/>
        <dsp:cNvSpPr/>
      </dsp:nvSpPr>
      <dsp:spPr>
        <a:xfrm>
          <a:off x="4153" y="972286"/>
          <a:ext cx="2124745" cy="536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Донације и трансфери</a:t>
          </a:r>
          <a:endParaRPr lang="en-US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3" y="972286"/>
        <a:ext cx="2124745" cy="536456"/>
      </dsp:txXfrm>
    </dsp:sp>
    <dsp:sp modelId="{0E930D30-96BC-4D43-B65A-EE88C46DBE48}">
      <dsp:nvSpPr>
        <dsp:cNvPr id="0" name=""/>
        <dsp:cNvSpPr/>
      </dsp:nvSpPr>
      <dsp:spPr>
        <a:xfrm>
          <a:off x="2128898" y="620237"/>
          <a:ext cx="424949" cy="1240555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620237"/>
          <a:ext cx="5779306" cy="1240555"/>
        </a:xfrm>
        <a:prstGeom prst="rect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Донације </a:t>
          </a:r>
          <a:r>
            <a:rPr lang="sr-Cyrl-CS" sz="140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 добијају од домаћих и међународних донатора и организација за различите пројекте. </a:t>
          </a:r>
          <a:r>
            <a:rPr lang="sr-Cyrl-RS" altLang="en-US" sz="140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Трансфери п</a:t>
          </a:r>
          <a:r>
            <a:rPr lang="ru-RU" altLang="en-US" sz="140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огу бити </a:t>
          </a:r>
          <a:r>
            <a:rPr lang="sr-Cyrl-RS" altLang="en-US" sz="14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наменски (</a:t>
          </a:r>
          <a:r>
            <a:rPr lang="sr-Cyrl-RS" altLang="en-US" sz="140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тачно утврђене намене) или </a:t>
          </a:r>
          <a:r>
            <a:rPr lang="sr-Cyrl-RS" altLang="en-US" sz="14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ненаменски (</a:t>
          </a:r>
          <a:r>
            <a:rPr lang="sr-Cyrl-RS" altLang="en-US" sz="140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није им унапред утврђена намена те се могу у складу са законом користити за било које сврхе).</a:t>
          </a:r>
          <a:endParaRPr lang="en-US" sz="1400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3827" y="620237"/>
        <a:ext cx="5779306" cy="1240555"/>
      </dsp:txXfrm>
    </dsp:sp>
    <dsp:sp modelId="{CCB8139E-CA19-491D-9FCD-6BF28923C725}">
      <dsp:nvSpPr>
        <dsp:cNvPr id="0" name=""/>
        <dsp:cNvSpPr/>
      </dsp:nvSpPr>
      <dsp:spPr>
        <a:xfrm>
          <a:off x="4153" y="1989049"/>
          <a:ext cx="2124745" cy="536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Непорески приходи</a:t>
          </a:r>
          <a:endParaRPr lang="en-US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3" y="1989049"/>
        <a:ext cx="2124745" cy="536456"/>
      </dsp:txXfrm>
    </dsp:sp>
    <dsp:sp modelId="{14D1633C-A097-4A5A-8269-B04E98857E56}">
      <dsp:nvSpPr>
        <dsp:cNvPr id="0" name=""/>
        <dsp:cNvSpPr/>
      </dsp:nvSpPr>
      <dsp:spPr>
        <a:xfrm>
          <a:off x="2128898" y="1921992"/>
          <a:ext cx="424949" cy="670570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1921992"/>
          <a:ext cx="5779306" cy="670570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Врста јавних прихода који се наплаћују за коришћење јавних добара (накнаде), пружање јавних услуга (таксе) или због  коршења уговорних или законских одредби (казне и пенали)</a:t>
          </a:r>
          <a:endParaRPr lang="en-US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3827" y="1921992"/>
        <a:ext cx="5779306" cy="670570"/>
      </dsp:txXfrm>
    </dsp:sp>
    <dsp:sp modelId="{9312B733-3AEB-49F6-8245-08553BA2949B}">
      <dsp:nvSpPr>
        <dsp:cNvPr id="0" name=""/>
        <dsp:cNvSpPr/>
      </dsp:nvSpPr>
      <dsp:spPr>
        <a:xfrm>
          <a:off x="4153" y="2653762"/>
          <a:ext cx="2124745" cy="988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продаје нефинансијске имовине</a:t>
          </a:r>
          <a:endParaRPr lang="en-US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3" y="2653762"/>
        <a:ext cx="2124745" cy="988762"/>
      </dsp:txXfrm>
    </dsp:sp>
    <dsp:sp modelId="{435AB433-2559-485A-A03D-C32F36288071}">
      <dsp:nvSpPr>
        <dsp:cNvPr id="0" name=""/>
        <dsp:cNvSpPr/>
      </dsp:nvSpPr>
      <dsp:spPr>
        <a:xfrm>
          <a:off x="2128898" y="2653762"/>
          <a:ext cx="424949" cy="988762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653762"/>
          <a:ext cx="5779306" cy="988762"/>
        </a:xfrm>
        <a:prstGeom prst="rect">
          <a:avLst/>
        </a:prstGeom>
        <a:solidFill>
          <a:schemeClr val="bg2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Ова примања се остварују продајом непокретности и покретних ствари у власништву града</a:t>
          </a:r>
          <a:r>
            <a:rPr lang="sr-Cyrl-RS" sz="1400" kern="1200" dirty="0">
              <a:solidFill>
                <a:schemeClr val="tx1"/>
              </a:solidFill>
            </a:rPr>
            <a:t>.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2723827" y="2653762"/>
        <a:ext cx="5779306" cy="988762"/>
      </dsp:txXfrm>
    </dsp:sp>
    <dsp:sp modelId="{EFAACCF6-3A6A-4536-89B0-F0A7C44F6BE1}">
      <dsp:nvSpPr>
        <dsp:cNvPr id="0" name=""/>
        <dsp:cNvSpPr/>
      </dsp:nvSpPr>
      <dsp:spPr>
        <a:xfrm>
          <a:off x="4153" y="3703725"/>
          <a:ext cx="2124745" cy="1220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задуживања и  продаје финансијске имовине</a:t>
          </a:r>
          <a:endParaRPr lang="en-US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3" y="3703725"/>
        <a:ext cx="2124745" cy="1220175"/>
      </dsp:txXfrm>
    </dsp:sp>
    <dsp:sp modelId="{6497CA82-45EE-4BD1-AEB4-CC3961FBFB74}">
      <dsp:nvSpPr>
        <dsp:cNvPr id="0" name=""/>
        <dsp:cNvSpPr/>
      </dsp:nvSpPr>
      <dsp:spPr>
        <a:xfrm>
          <a:off x="2128898" y="3703725"/>
          <a:ext cx="424949" cy="1220175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703725"/>
          <a:ext cx="5779306" cy="1220175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Примања од задуживања представљају приливе по основу примања од задуживања код пословних банака у земљи у корист нивоа градова. Примања од продаје финансијске имовине  представљају приливе по основу продаје домаћих акција и осталог капитала у корист нивоа градова</a:t>
          </a:r>
          <a:endParaRPr lang="en-US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3827" y="3703725"/>
        <a:ext cx="5779306" cy="1220175"/>
      </dsp:txXfrm>
    </dsp:sp>
    <dsp:sp modelId="{939B76D1-BB33-4E50-9ECD-839FB5787B95}">
      <dsp:nvSpPr>
        <dsp:cNvPr id="0" name=""/>
        <dsp:cNvSpPr/>
      </dsp:nvSpPr>
      <dsp:spPr>
        <a:xfrm>
          <a:off x="4153" y="4985100"/>
          <a:ext cx="2124745" cy="536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Пренета средства из ранијих година</a:t>
          </a:r>
          <a:endParaRPr lang="en-US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3" y="4985100"/>
        <a:ext cx="2124745" cy="536456"/>
      </dsp:txXfrm>
    </dsp:sp>
    <dsp:sp modelId="{7845F59F-6101-48DE-ABCC-EC5351843F5B}">
      <dsp:nvSpPr>
        <dsp:cNvPr id="0" name=""/>
        <dsp:cNvSpPr/>
      </dsp:nvSpPr>
      <dsp:spPr>
        <a:xfrm>
          <a:off x="2128898" y="4985100"/>
          <a:ext cx="424949" cy="536456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985100"/>
          <a:ext cx="5779306" cy="536456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solidFill>
                <a:schemeClr val="bg2">
                  <a:lumMod val="50000"/>
                </a:schemeClr>
              </a:solidFill>
            </a:rPr>
            <a:t> </a:t>
          </a:r>
          <a:r>
            <a:rPr lang="sr-Cyrl-RS" altLang="en-US" sz="1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Представљају вишак прихода буџета града који нису потрошени у претходној  буџетској години</a:t>
          </a:r>
          <a:endParaRPr lang="en-US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3827" y="4985100"/>
        <a:ext cx="5779306" cy="5364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94728"/>
          <a:ext cx="2041537" cy="504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Расходи за запослене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94728"/>
        <a:ext cx="2041537" cy="504900"/>
      </dsp:txXfrm>
    </dsp:sp>
    <dsp:sp modelId="{02385D1D-92EB-445D-B736-940004751C79}">
      <dsp:nvSpPr>
        <dsp:cNvPr id="0" name=""/>
        <dsp:cNvSpPr/>
      </dsp:nvSpPr>
      <dsp:spPr>
        <a:xfrm>
          <a:off x="2041537" y="94728"/>
          <a:ext cx="408307" cy="504900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13168" y="94728"/>
          <a:ext cx="5552982" cy="504900"/>
        </a:xfrm>
        <a:prstGeom prst="rect">
          <a:avLst/>
        </a:prstGeom>
        <a:solidFill>
          <a:schemeClr val="tx2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Расходи за запослене </a:t>
          </a:r>
          <a:r>
            <a:rPr lang="sr-Cyrl-RS" sz="1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представљају све трошкове за запослене, како у управи тако и код буџетских корисника</a:t>
          </a:r>
          <a:endParaRPr lang="en-US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3168" y="94728"/>
        <a:ext cx="5552982" cy="504900"/>
      </dsp:txXfrm>
    </dsp:sp>
    <dsp:sp modelId="{F40D94EA-52E0-4740-A924-EAF350BDF213}">
      <dsp:nvSpPr>
        <dsp:cNvPr id="0" name=""/>
        <dsp:cNvSpPr/>
      </dsp:nvSpPr>
      <dsp:spPr>
        <a:xfrm>
          <a:off x="0" y="736119"/>
          <a:ext cx="2041537" cy="504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Коришћење роба и услуга 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36119"/>
        <a:ext cx="2041537" cy="504900"/>
      </dsp:txXfrm>
    </dsp:sp>
    <dsp:sp modelId="{0E930D30-96BC-4D43-B65A-EE88C46DBE48}">
      <dsp:nvSpPr>
        <dsp:cNvPr id="0" name=""/>
        <dsp:cNvSpPr/>
      </dsp:nvSpPr>
      <dsp:spPr>
        <a:xfrm>
          <a:off x="2041537" y="657228"/>
          <a:ext cx="408307" cy="662681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13168" y="657228"/>
          <a:ext cx="5552982" cy="662681"/>
        </a:xfrm>
        <a:prstGeom prst="rect">
          <a:avLst/>
        </a:prstGeom>
        <a:solidFill>
          <a:schemeClr val="bg2">
            <a:lumMod val="40000"/>
            <a:lumOff val="6000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Коришћење роба и услуга </a:t>
          </a:r>
          <a:r>
            <a:rPr lang="sr-Cyrl-RS" sz="1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3168" y="657228"/>
        <a:ext cx="5552982" cy="662681"/>
      </dsp:txXfrm>
    </dsp:sp>
    <dsp:sp modelId="{CCB8139E-CA19-491D-9FCD-6BF28923C725}">
      <dsp:nvSpPr>
        <dsp:cNvPr id="0" name=""/>
        <dsp:cNvSpPr/>
      </dsp:nvSpPr>
      <dsp:spPr>
        <a:xfrm>
          <a:off x="0" y="1551069"/>
          <a:ext cx="2041537" cy="504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Дотације и трансфери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551069"/>
        <a:ext cx="2041537" cy="504900"/>
      </dsp:txXfrm>
    </dsp:sp>
    <dsp:sp modelId="{14D1633C-A097-4A5A-8269-B04E98857E56}">
      <dsp:nvSpPr>
        <dsp:cNvPr id="0" name=""/>
        <dsp:cNvSpPr/>
      </dsp:nvSpPr>
      <dsp:spPr>
        <a:xfrm>
          <a:off x="2041537" y="1377510"/>
          <a:ext cx="408307" cy="852018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13168" y="1377510"/>
          <a:ext cx="5552982" cy="852018"/>
        </a:xfrm>
        <a:prstGeom prst="rect">
          <a:avLst/>
        </a:prstGeom>
        <a:solidFill>
          <a:schemeClr val="bg2">
            <a:lumMod val="60000"/>
            <a:lumOff val="4000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Дотације и трансфери </a:t>
          </a:r>
          <a:r>
            <a:rPr lang="sr-Cyrl-RS" sz="1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 трошкови које локална самоуправа </a:t>
          </a:r>
          <a:r>
            <a:rPr lang="ru-RU" sz="1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има за исплату институцијама које су у примарној надлежности централног/покрајинског нивоа</a:t>
          </a:r>
          <a:r>
            <a:rPr lang="sr-Cyrl-RS" sz="1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као што су школе, центар за социјални рад, дом здравља.</a:t>
          </a:r>
          <a:r>
            <a:rPr lang="en-US" sz="1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2613168" y="1377510"/>
        <a:ext cx="5552982" cy="852018"/>
      </dsp:txXfrm>
    </dsp:sp>
    <dsp:sp modelId="{9312B733-3AEB-49F6-8245-08553BA2949B}">
      <dsp:nvSpPr>
        <dsp:cNvPr id="0" name=""/>
        <dsp:cNvSpPr/>
      </dsp:nvSpPr>
      <dsp:spPr>
        <a:xfrm>
          <a:off x="0" y="2366329"/>
          <a:ext cx="2041537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Остали расходи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366329"/>
        <a:ext cx="2041537" cy="316800"/>
      </dsp:txXfrm>
    </dsp:sp>
    <dsp:sp modelId="{435AB433-2559-485A-A03D-C32F36288071}">
      <dsp:nvSpPr>
        <dsp:cNvPr id="0" name=""/>
        <dsp:cNvSpPr/>
      </dsp:nvSpPr>
      <dsp:spPr>
        <a:xfrm>
          <a:off x="2041537" y="2287129"/>
          <a:ext cx="408307" cy="475200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13168" y="2287129"/>
          <a:ext cx="5552982" cy="475200"/>
        </a:xfrm>
        <a:prstGeom prst="rect">
          <a:avLst/>
        </a:prstGeom>
        <a:solidFill>
          <a:schemeClr val="tx2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Остали расходи </a:t>
          </a:r>
          <a:r>
            <a:rPr lang="sr-Cyrl-RS" sz="1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обухватају дотације невладиним организацијама, порезе, таксе, новчане казне.</a:t>
          </a:r>
          <a:endParaRPr lang="en-US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3168" y="2287129"/>
        <a:ext cx="5552982" cy="475200"/>
      </dsp:txXfrm>
    </dsp:sp>
    <dsp:sp modelId="{EFAACCF6-3A6A-4536-89B0-F0A7C44F6BE1}">
      <dsp:nvSpPr>
        <dsp:cNvPr id="0" name=""/>
        <dsp:cNvSpPr/>
      </dsp:nvSpPr>
      <dsp:spPr>
        <a:xfrm>
          <a:off x="0" y="2899128"/>
          <a:ext cx="2043533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Субвенције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899128"/>
        <a:ext cx="2043533" cy="316800"/>
      </dsp:txXfrm>
    </dsp:sp>
    <dsp:sp modelId="{6497CA82-45EE-4BD1-AEB4-CC3961FBFB74}">
      <dsp:nvSpPr>
        <dsp:cNvPr id="0" name=""/>
        <dsp:cNvSpPr/>
      </dsp:nvSpPr>
      <dsp:spPr>
        <a:xfrm>
          <a:off x="2043533" y="2819929"/>
          <a:ext cx="408706" cy="475200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15722" y="2819929"/>
          <a:ext cx="5558410" cy="475200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Субвенције</a:t>
          </a:r>
          <a:r>
            <a:rPr lang="ru-RU" sz="1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сe одобравају за функционисање међумесног превоза и  пољопривредним произвођачима. </a:t>
          </a:r>
          <a:endParaRPr lang="en-US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5722" y="2819929"/>
        <a:ext cx="5558410" cy="475200"/>
      </dsp:txXfrm>
    </dsp:sp>
    <dsp:sp modelId="{939B76D1-BB33-4E50-9ECD-839FB5787B95}">
      <dsp:nvSpPr>
        <dsp:cNvPr id="0" name=""/>
        <dsp:cNvSpPr/>
      </dsp:nvSpPr>
      <dsp:spPr>
        <a:xfrm>
          <a:off x="0" y="3431928"/>
          <a:ext cx="2041537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Социјална заштита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431928"/>
        <a:ext cx="2041537" cy="316800"/>
      </dsp:txXfrm>
    </dsp:sp>
    <dsp:sp modelId="{7845F59F-6101-48DE-ABCC-EC5351843F5B}">
      <dsp:nvSpPr>
        <dsp:cNvPr id="0" name=""/>
        <dsp:cNvSpPr/>
      </dsp:nvSpPr>
      <dsp:spPr>
        <a:xfrm>
          <a:off x="2041537" y="3352728"/>
          <a:ext cx="408307" cy="475200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13168" y="3352728"/>
          <a:ext cx="5552982" cy="475200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Социјална заштита </a:t>
          </a:r>
          <a:r>
            <a:rPr lang="sr-Cyrl-RS" sz="14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обухвата све трошкове исплате социјалне помоћи за различите категорије грађана</a:t>
          </a:r>
          <a:r>
            <a:rPr lang="sr-Cyrl-R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3168" y="3352728"/>
        <a:ext cx="5552982" cy="475200"/>
      </dsp:txXfrm>
    </dsp:sp>
    <dsp:sp modelId="{B471A916-B6F4-4017-A447-E2C98CEE19B9}">
      <dsp:nvSpPr>
        <dsp:cNvPr id="0" name=""/>
        <dsp:cNvSpPr/>
      </dsp:nvSpPr>
      <dsp:spPr>
        <a:xfrm>
          <a:off x="0" y="4113228"/>
          <a:ext cx="2041537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Буџетска резерва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13228"/>
        <a:ext cx="2041537" cy="316800"/>
      </dsp:txXfrm>
    </dsp:sp>
    <dsp:sp modelId="{7F976215-9D17-4223-A92A-D3302071B429}">
      <dsp:nvSpPr>
        <dsp:cNvPr id="0" name=""/>
        <dsp:cNvSpPr/>
      </dsp:nvSpPr>
      <dsp:spPr>
        <a:xfrm>
          <a:off x="2041537" y="3885529"/>
          <a:ext cx="408307" cy="772200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13168" y="3885529"/>
          <a:ext cx="5552982" cy="772200"/>
        </a:xfrm>
        <a:prstGeom prst="rect">
          <a:avLst/>
        </a:prstGeom>
        <a:solidFill>
          <a:schemeClr val="tx2">
            <a:lumMod val="7500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6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Буџетска резерва </a:t>
          </a:r>
          <a:r>
            <a:rPr lang="sr-Cyrl-RS" sz="1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6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3168" y="3885529"/>
        <a:ext cx="5552982" cy="772200"/>
      </dsp:txXfrm>
    </dsp:sp>
    <dsp:sp modelId="{320B77C6-F8A0-4CEB-8B55-79E4A1BAF9E9}">
      <dsp:nvSpPr>
        <dsp:cNvPr id="0" name=""/>
        <dsp:cNvSpPr/>
      </dsp:nvSpPr>
      <dsp:spPr>
        <a:xfrm>
          <a:off x="0" y="4943028"/>
          <a:ext cx="2041537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Капитални издаци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943028"/>
        <a:ext cx="2041537" cy="316800"/>
      </dsp:txXfrm>
    </dsp:sp>
    <dsp:sp modelId="{803A06C6-F698-48F4-A91D-0B2B17EECBA4}">
      <dsp:nvSpPr>
        <dsp:cNvPr id="0" name=""/>
        <dsp:cNvSpPr/>
      </dsp:nvSpPr>
      <dsp:spPr>
        <a:xfrm>
          <a:off x="2041537" y="4715328"/>
          <a:ext cx="408307" cy="772200"/>
        </a:xfrm>
        <a:prstGeom prst="leftBrace">
          <a:avLst>
            <a:gd name="adj1" fmla="val 35000"/>
            <a:gd name="adj2" fmla="val 50000"/>
          </a:avLst>
        </a:pr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13168" y="4715328"/>
          <a:ext cx="5552982" cy="77220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6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Капитални издаци </a:t>
          </a:r>
          <a:r>
            <a:rPr lang="sr-Cyrl-RS" sz="1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 трошкови за изградњу нових, или инвестиционо одржавање постојећих објеката, набавку опреме, машина земљишта и слично.</a:t>
          </a:r>
          <a:endParaRPr lang="en-US" sz="16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3168" y="4715328"/>
        <a:ext cx="5552982" cy="7722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30694-D224-4AFD-83D0-A9B26CD4AE63}">
      <dsp:nvSpPr>
        <dsp:cNvPr id="0" name=""/>
        <dsp:cNvSpPr/>
      </dsp:nvSpPr>
      <dsp:spPr>
        <a:xfrm>
          <a:off x="2795289" y="1054956"/>
          <a:ext cx="2562820" cy="256282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Укупно извршени расходи и издаци износе </a:t>
          </a:r>
          <a:r>
            <a:rPr lang="sr-Cyrl-RS" sz="22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4.254.000</a:t>
          </a:r>
          <a:endParaRPr lang="sr-Latn-R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70605" y="1430272"/>
        <a:ext cx="1812188" cy="1812188"/>
      </dsp:txXfrm>
    </dsp:sp>
    <dsp:sp modelId="{581D9C24-D691-4644-99EB-4A6B1D74C269}">
      <dsp:nvSpPr>
        <dsp:cNvPr id="0" name=""/>
        <dsp:cNvSpPr/>
      </dsp:nvSpPr>
      <dsp:spPr>
        <a:xfrm>
          <a:off x="3435994" y="25340"/>
          <a:ext cx="1281410" cy="1281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Расходи за запослене </a:t>
          </a:r>
          <a:r>
            <a:rPr lang="en-U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203</a:t>
          </a:r>
          <a:r>
            <a:rPr lang="en-U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049</a:t>
          </a:r>
          <a:endParaRPr lang="sr-Latn-RS" sz="1300" kern="1200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3652" y="212998"/>
        <a:ext cx="906094" cy="906094"/>
      </dsp:txXfrm>
    </dsp:sp>
    <dsp:sp modelId="{00760FBC-BB29-4E8F-A3FA-0B8C20635B76}">
      <dsp:nvSpPr>
        <dsp:cNvPr id="0" name=""/>
        <dsp:cNvSpPr/>
      </dsp:nvSpPr>
      <dsp:spPr>
        <a:xfrm>
          <a:off x="4509656" y="416121"/>
          <a:ext cx="1281410" cy="1281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Коришћење роба и услуга </a:t>
          </a:r>
          <a:r>
            <a:rPr lang="en-U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</a:t>
          </a: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026.766</a:t>
          </a:r>
          <a:endParaRPr lang="sr-Latn-RS" sz="1300" kern="1200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97314" y="603779"/>
        <a:ext cx="906094" cy="906094"/>
      </dsp:txXfrm>
    </dsp:sp>
    <dsp:sp modelId="{6E484F8A-3CF3-4AFF-9FB8-1AE41894B273}">
      <dsp:nvSpPr>
        <dsp:cNvPr id="0" name=""/>
        <dsp:cNvSpPr/>
      </dsp:nvSpPr>
      <dsp:spPr>
        <a:xfrm>
          <a:off x="5080939" y="1405613"/>
          <a:ext cx="1281410" cy="1281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Отплата камата 31.555</a:t>
          </a:r>
          <a:endParaRPr lang="sr-Latn-RS" sz="1300" kern="1200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8597" y="1593271"/>
        <a:ext cx="906094" cy="906094"/>
      </dsp:txXfrm>
    </dsp:sp>
    <dsp:sp modelId="{34B43685-141A-4461-AE6A-301BAC908C60}">
      <dsp:nvSpPr>
        <dsp:cNvPr id="0" name=""/>
        <dsp:cNvSpPr/>
      </dsp:nvSpPr>
      <dsp:spPr>
        <a:xfrm>
          <a:off x="4882535" y="2530821"/>
          <a:ext cx="1281410" cy="1281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Субвенције 84.455</a:t>
          </a:r>
          <a:endParaRPr lang="sr-Latn-RS" sz="1300" kern="1200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70193" y="2718479"/>
        <a:ext cx="906094" cy="906094"/>
      </dsp:txXfrm>
    </dsp:sp>
    <dsp:sp modelId="{EEF973BF-B90E-4D0F-AC07-BB28F004C6A7}">
      <dsp:nvSpPr>
        <dsp:cNvPr id="0" name=""/>
        <dsp:cNvSpPr/>
      </dsp:nvSpPr>
      <dsp:spPr>
        <a:xfrm>
          <a:off x="4076697" y="3290589"/>
          <a:ext cx="1281410" cy="1281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Донације, дотације и трансфери 374.445</a:t>
          </a:r>
          <a:endParaRPr lang="sr-Latn-RS" sz="1300" kern="1200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64355" y="3478247"/>
        <a:ext cx="906094" cy="906094"/>
      </dsp:txXfrm>
    </dsp:sp>
    <dsp:sp modelId="{281404DC-9187-40D0-97FF-0D818AB2F366}">
      <dsp:nvSpPr>
        <dsp:cNvPr id="0" name=""/>
        <dsp:cNvSpPr/>
      </dsp:nvSpPr>
      <dsp:spPr>
        <a:xfrm>
          <a:off x="2912919" y="3290589"/>
          <a:ext cx="1281410" cy="1281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Социјално осигурање и социјална заштита 312.887</a:t>
          </a:r>
          <a:endParaRPr lang="sr-Latn-RS" sz="1300" kern="1200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00577" y="3478247"/>
        <a:ext cx="906094" cy="906094"/>
      </dsp:txXfrm>
    </dsp:sp>
    <dsp:sp modelId="{ADDA55F8-68B2-4192-A0FF-92D5AADED3EF}">
      <dsp:nvSpPr>
        <dsp:cNvPr id="0" name=""/>
        <dsp:cNvSpPr/>
      </dsp:nvSpPr>
      <dsp:spPr>
        <a:xfrm>
          <a:off x="1989454" y="2530821"/>
          <a:ext cx="1281410" cy="1281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Остали расходи 410.695</a:t>
          </a:r>
          <a:endParaRPr lang="sr-Latn-RS" sz="1300" kern="1200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77112" y="2718479"/>
        <a:ext cx="906094" cy="906094"/>
      </dsp:txXfrm>
    </dsp:sp>
    <dsp:sp modelId="{68D8E666-A4BC-49C9-9193-F48DBF84BB6B}">
      <dsp:nvSpPr>
        <dsp:cNvPr id="0" name=""/>
        <dsp:cNvSpPr/>
      </dsp:nvSpPr>
      <dsp:spPr>
        <a:xfrm>
          <a:off x="1791050" y="1405613"/>
          <a:ext cx="1281410" cy="1281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Капитални издаци 294.674</a:t>
          </a:r>
          <a:endParaRPr lang="sr-Latn-RS" sz="1300" kern="1200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78708" y="1593271"/>
        <a:ext cx="906094" cy="906094"/>
      </dsp:txXfrm>
    </dsp:sp>
    <dsp:sp modelId="{32B55D38-2023-4C98-82BD-8CEDFD10705F}">
      <dsp:nvSpPr>
        <dsp:cNvPr id="0" name=""/>
        <dsp:cNvSpPr/>
      </dsp:nvSpPr>
      <dsp:spPr>
        <a:xfrm>
          <a:off x="2362333" y="416121"/>
          <a:ext cx="1281410" cy="12814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300" kern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Издаци за отплату главнице 175.362</a:t>
          </a:r>
          <a:endParaRPr lang="sr-Latn-RS" sz="1300" kern="1200" dirty="0">
            <a:solidFill>
              <a:schemeClr val="tx1">
                <a:lumMod val="9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9991" y="603779"/>
        <a:ext cx="906094" cy="9060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14685-D10B-4B29-91AB-C6FC175B31EC}">
      <dsp:nvSpPr>
        <dsp:cNvPr id="0" name=""/>
        <dsp:cNvSpPr/>
      </dsp:nvSpPr>
      <dsp:spPr>
        <a:xfrm>
          <a:off x="0" y="0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Скупштина града 13.666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20561"/>
        <a:ext cx="7350278" cy="380078"/>
      </dsp:txXfrm>
    </dsp:sp>
    <dsp:sp modelId="{028A2227-DCFD-4275-A343-45E37F2FABF9}">
      <dsp:nvSpPr>
        <dsp:cNvPr id="0" name=""/>
        <dsp:cNvSpPr/>
      </dsp:nvSpPr>
      <dsp:spPr>
        <a:xfrm>
          <a:off x="0" y="468449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Градоначелник 18.441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489010"/>
        <a:ext cx="7350278" cy="380078"/>
      </dsp:txXfrm>
    </dsp:sp>
    <dsp:sp modelId="{35B138CB-8D65-4F13-9754-45444C5F6BEB}">
      <dsp:nvSpPr>
        <dsp:cNvPr id="0" name=""/>
        <dsp:cNvSpPr/>
      </dsp:nvSpPr>
      <dsp:spPr>
        <a:xfrm>
          <a:off x="0" y="961079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Градско веће 9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981640"/>
        <a:ext cx="7350278" cy="380078"/>
      </dsp:txXfrm>
    </dsp:sp>
    <dsp:sp modelId="{603A0AF7-542B-4464-B3D0-BA61688E8443}">
      <dsp:nvSpPr>
        <dsp:cNvPr id="0" name=""/>
        <dsp:cNvSpPr/>
      </dsp:nvSpPr>
      <dsp:spPr>
        <a:xfrm>
          <a:off x="0" y="1434119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Градско правобранилаштво 13.277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1454680"/>
        <a:ext cx="7350278" cy="380078"/>
      </dsp:txXfrm>
    </dsp:sp>
    <dsp:sp modelId="{994AF27C-55BC-4A26-A2AF-BCD6F3690596}">
      <dsp:nvSpPr>
        <dsp:cNvPr id="0" name=""/>
        <dsp:cNvSpPr/>
      </dsp:nvSpPr>
      <dsp:spPr>
        <a:xfrm>
          <a:off x="0" y="1907159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Градске управе 2.995.316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1927720"/>
        <a:ext cx="7350278" cy="380078"/>
      </dsp:txXfrm>
    </dsp:sp>
    <dsp:sp modelId="{20A573E5-FD00-4136-9530-9F89C877D72D}">
      <dsp:nvSpPr>
        <dsp:cNvPr id="0" name=""/>
        <dsp:cNvSpPr/>
      </dsp:nvSpPr>
      <dsp:spPr>
        <a:xfrm>
          <a:off x="0" y="2380199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Месне заједнице 25.796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2400760"/>
        <a:ext cx="7350278" cy="380078"/>
      </dsp:txXfrm>
    </dsp:sp>
    <dsp:sp modelId="{C5B859C0-9F3E-4EDF-8AC0-C702E8745B2C}">
      <dsp:nvSpPr>
        <dsp:cNvPr id="0" name=""/>
        <dsp:cNvSpPr/>
      </dsp:nvSpPr>
      <dsp:spPr>
        <a:xfrm>
          <a:off x="0" y="2853239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Установе културе 231.330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2873800"/>
        <a:ext cx="7350278" cy="380078"/>
      </dsp:txXfrm>
    </dsp:sp>
    <dsp:sp modelId="{E1B80988-47AF-4215-B9ED-688192CA8684}">
      <dsp:nvSpPr>
        <dsp:cNvPr id="0" name=""/>
        <dsp:cNvSpPr/>
      </dsp:nvSpPr>
      <dsp:spPr>
        <a:xfrm>
          <a:off x="0" y="3326279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Туристичка организација 10.375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3346840"/>
        <a:ext cx="7350278" cy="380078"/>
      </dsp:txXfrm>
    </dsp:sp>
    <dsp:sp modelId="{E1E5E6E5-5A0C-4908-A926-2D69D5E831A8}">
      <dsp:nvSpPr>
        <dsp:cNvPr id="0" name=""/>
        <dsp:cNvSpPr/>
      </dsp:nvSpPr>
      <dsp:spPr>
        <a:xfrm>
          <a:off x="0" y="3799319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Предшколска установа 690.284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3819880"/>
        <a:ext cx="7350278" cy="380078"/>
      </dsp:txXfrm>
    </dsp:sp>
    <dsp:sp modelId="{A7C74100-3CFB-4D4C-B899-E56D018584E5}">
      <dsp:nvSpPr>
        <dsp:cNvPr id="0" name=""/>
        <dsp:cNvSpPr/>
      </dsp:nvSpPr>
      <dsp:spPr>
        <a:xfrm>
          <a:off x="0" y="4272359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Основно образовање 182.139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4292920"/>
        <a:ext cx="7350278" cy="380078"/>
      </dsp:txXfrm>
    </dsp:sp>
    <dsp:sp modelId="{FD0EF713-F35B-43F6-8D17-3A64617E2254}">
      <dsp:nvSpPr>
        <dsp:cNvPr id="0" name=""/>
        <dsp:cNvSpPr/>
      </dsp:nvSpPr>
      <dsp:spPr>
        <a:xfrm>
          <a:off x="0" y="4745399"/>
          <a:ext cx="7391400" cy="421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8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Средње образовање 73.367</a:t>
          </a:r>
          <a:endParaRPr lang="sr-Latn-RS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561" y="4765960"/>
        <a:ext cx="7350278" cy="3800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10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586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02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9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0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8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75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89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0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399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4912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23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3106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7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29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45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11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04.06.2026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3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04.06.2026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48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705" r:id="rId1"/>
    <p:sldLayoutId id="2147484706" r:id="rId2"/>
    <p:sldLayoutId id="2147484707" r:id="rId3"/>
    <p:sldLayoutId id="2147484708" r:id="rId4"/>
    <p:sldLayoutId id="2147484709" r:id="rId5"/>
    <p:sldLayoutId id="2147484710" r:id="rId6"/>
    <p:sldLayoutId id="2147484711" r:id="rId7"/>
    <p:sldLayoutId id="2147484712" r:id="rId8"/>
    <p:sldLayoutId id="2147484713" r:id="rId9"/>
    <p:sldLayoutId id="2147484714" r:id="rId10"/>
    <p:sldLayoutId id="2147484715" r:id="rId11"/>
    <p:sldLayoutId id="2147484716" r:id="rId12"/>
    <p:sldLayoutId id="2147484717" r:id="rId13"/>
    <p:sldLayoutId id="2147484718" r:id="rId14"/>
    <p:sldLayoutId id="2147484719" r:id="rId15"/>
    <p:sldLayoutId id="2147484720" r:id="rId16"/>
    <p:sldLayoutId id="2147484721" r:id="rId17"/>
    <p:sldLayoutId id="2147484722" r:id="rId18"/>
    <p:sldLayoutId id="2147484723" r:id="rId19"/>
    <p:sldLayoutId id="2147484724" r:id="rId20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BBEDF7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3415683"/>
            <a:ext cx="7401950" cy="16002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Водич кроз одлуку о завршном рачуну буџета града</a:t>
            </a:r>
            <a:r>
              <a:rPr lang="sr-Cyrl-R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Јагодине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годину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600200" y="3810000"/>
            <a:ext cx="7269480" cy="1600200"/>
          </a:xfrm>
        </p:spPr>
        <p:txBody>
          <a:bodyPr>
            <a:normAutofit/>
          </a:bodyPr>
          <a:lstStyle/>
          <a:p>
            <a:endParaRPr lang="sr-Cyrl-RS" dirty="0">
              <a:solidFill>
                <a:schemeClr val="bg2">
                  <a:lumMod val="50000"/>
                </a:schemeClr>
              </a:solidFill>
            </a:endParaRPr>
          </a:p>
          <a:p>
            <a:endParaRPr lang="sr-Cyrl-R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Cyrl-RS" dirty="0">
              <a:solidFill>
                <a:schemeClr val="bg2">
                  <a:lumMod val="50000"/>
                </a:schemeClr>
              </a:solidFill>
            </a:endParaRPr>
          </a:p>
          <a:p>
            <a:pPr lvl="2"/>
            <a:endParaRPr lang="sr-Cyrl-RS" dirty="0">
              <a:solidFill>
                <a:schemeClr val="bg2">
                  <a:lumMod val="50000"/>
                </a:schemeClr>
              </a:solidFill>
            </a:endParaRPr>
          </a:p>
          <a:p>
            <a:pPr lvl="2"/>
            <a:endParaRPr lang="sr-Cyrl-RS" dirty="0">
              <a:solidFill>
                <a:schemeClr val="bg2">
                  <a:lumMod val="50000"/>
                </a:schemeClr>
              </a:solidFill>
            </a:endParaRPr>
          </a:p>
          <a:p>
            <a:pPr marL="342202" lvl="2" indent="0">
              <a:buNone/>
            </a:pPr>
            <a:endParaRPr lang="sr-Latn-R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B5BBA1-F495-9425-6ADB-972EDC2B9F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6129" y="332173"/>
            <a:ext cx="2241221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ctr"/>
            <a:r>
              <a:rPr lang="sr-Cyrl-R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Садржај</a:t>
            </a:r>
            <a:r>
              <a:rPr lang="sr-Cyrl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0542" y="1219200"/>
            <a:ext cx="7239000" cy="4864291"/>
          </a:xfrm>
        </p:spPr>
        <p:txBody>
          <a:bodyPr>
            <a:normAutofit/>
          </a:bodyPr>
          <a:lstStyle/>
          <a:p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Уводна реч</a:t>
            </a:r>
          </a:p>
          <a:p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остварених текућих прихода и примања</a:t>
            </a:r>
          </a:p>
          <a:p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Остварење прихода и примања у односу на план</a:t>
            </a:r>
          </a:p>
          <a:p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Месечна динамика остварења прихода</a:t>
            </a:r>
          </a:p>
          <a:p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извршених расхода и издатака</a:t>
            </a:r>
          </a:p>
          <a:p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Извршење расхода и издатака у односу на план</a:t>
            </a:r>
          </a:p>
          <a:p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Месечна динамика извршења расхода</a:t>
            </a:r>
          </a:p>
          <a:p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 извршења по корисницима</a:t>
            </a:r>
          </a:p>
          <a:p>
            <a:r>
              <a:rPr lang="sr-Cyrl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 извршења по програмима</a:t>
            </a:r>
            <a:endParaRPr lang="sr-Latn-R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682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685800"/>
          </a:xfrm>
        </p:spPr>
        <p:txBody>
          <a:bodyPr>
            <a:normAutofit/>
          </a:bodyPr>
          <a:lstStyle/>
          <a:p>
            <a:pPr algn="ctr"/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Уводна реч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81000" y="4572000"/>
            <a:ext cx="8382000" cy="228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Cyrl-R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Поштовани грађани Јагодине,</a:t>
            </a:r>
          </a:p>
          <a:p>
            <a:pPr marL="0" indent="0">
              <a:buNone/>
            </a:pPr>
            <a:endParaRPr lang="sr-Cyrl-RS" sz="20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sr-Cyrl-R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Презентација која је пред вама има за циљ да вам на што једноставнији и приступачнији начин прикаже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који начин је претходне године утрошен новац из буџета нашег града. </a:t>
            </a:r>
          </a:p>
          <a:p>
            <a:pPr marL="0" indent="0" algn="just">
              <a:buNone/>
            </a:pPr>
            <a:r>
              <a:rPr lang="sr-Cyrl-R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Намера нам је да вам на сажет и јасан начин прикажемо колико је остварено прихода и примања као и колико је утрошено расхода и издатака у претходној години како по буџетским корисницима тако и по програмима. </a:t>
            </a:r>
          </a:p>
          <a:p>
            <a:pPr marL="0" indent="0" algn="just">
              <a:buNone/>
            </a:pPr>
            <a:r>
              <a:rPr lang="sr-Cyrl-R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Циљ нам је да у будућности даље унапредимо сарадњу локалне самоуправе и грађана како у креирању буџета тако и у другим сегментима живота у локалној заједници. Један од начина је и транспарентност трошења буџетских средстава чији приказ је пред вама. </a:t>
            </a:r>
          </a:p>
          <a:p>
            <a:pPr marL="0" indent="0" algn="r">
              <a:buNone/>
            </a:pP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Градоначелница</a:t>
            </a:r>
            <a:r>
              <a:rPr lang="sr-Cyrl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r">
              <a:buNone/>
            </a:pPr>
            <a:r>
              <a:rPr lang="sr-Cyrl-R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 Јасмина Спасојевић</a:t>
            </a:r>
          </a:p>
          <a:p>
            <a:pPr marL="0" indent="0" algn="r">
              <a:buNone/>
            </a:pPr>
            <a:endParaRPr lang="sr-Cyrl-RS" sz="1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sr-Cyrl-RS" sz="1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sr-Cyrl-RS" sz="1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sr-Cyrl-RS" sz="1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sr-Cyrl-RS" sz="1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sr-Cyrl-RS" sz="1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sr-Cyrl-RS" sz="1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sr-Cyrl-RS" sz="1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r">
              <a:buNone/>
            </a:pPr>
            <a:r>
              <a:rPr lang="sr-Cyrl-RS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endParaRPr lang="sr-Cyrl-RS" sz="14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sr-Cyrl-RS" sz="14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sr-Latn-R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617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pPr algn="ctr"/>
            <a:r>
              <a:rPr lang="sr-Cyrl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Буџет града – од плана до реализације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298680"/>
            <a:ext cx="8492686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БУЏЕТ </a:t>
            </a:r>
            <a:r>
              <a:rPr lang="sr-Cyrl-R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града је правни документ који утврђује план прихода и примања и расхода и издатака града за буџетску, односно календарску годину.</a:t>
            </a:r>
          </a:p>
          <a:p>
            <a:pPr algn="just"/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градског/општинског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Градоначелница</a:t>
            </a:r>
            <a:r>
              <a:rPr lang="sr-Cyrl-R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локална управа спроводе градску политику, а главна полуга те политике и развоја је управо буџет града.</a:t>
            </a:r>
          </a:p>
          <a:p>
            <a:pPr algn="just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Приликом дефинисања овог, за град Јагодину 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 </a:t>
            </a:r>
          </a:p>
          <a:p>
            <a:pPr algn="just"/>
            <a:endParaRPr lang="sr-Cyrl-R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Током извршења буџета може доћи до одступања од планираног услед непредвиђених околности или реализације прихода у мањем обиму од иницијално планираних што последично утиче на финансирање планираних активности и пројеката. </a:t>
            </a:r>
          </a:p>
          <a:p>
            <a:pPr algn="just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18827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88407"/>
              </p:ext>
            </p:extLst>
          </p:nvPr>
        </p:nvGraphicFramePr>
        <p:xfrm>
          <a:off x="76201" y="1143000"/>
          <a:ext cx="8991600" cy="5501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2747">
                <a:tc>
                  <a:txBody>
                    <a:bodyPr/>
                    <a:lstStyle/>
                    <a:p>
                      <a:r>
                        <a:rPr lang="sr-Cyrl-R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Директни буџетски корисници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1160">
                <a:tc>
                  <a:txBody>
                    <a:bodyPr/>
                    <a:lstStyle/>
                    <a:p>
                      <a:pPr algn="just" defTabSz="20955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sr-Cyrl-RS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Скупштина града</a:t>
                      </a:r>
                    </a:p>
                    <a:p>
                      <a:pPr algn="just" defTabSz="20955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sr-Cyrl-RS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Градоначелник</a:t>
                      </a:r>
                    </a:p>
                    <a:p>
                      <a:pPr algn="just" defTabSz="20955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sr-Cyrl-RS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Градско веће</a:t>
                      </a:r>
                    </a:p>
                    <a:p>
                      <a:pPr algn="just" defTabSz="20955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sr-Cyrl-RS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Градско правобранилаштво</a:t>
                      </a:r>
                    </a:p>
                    <a:p>
                      <a:pPr algn="just" defTabSz="20955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sr-Cyrl-RS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Градске управе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747">
                <a:tc>
                  <a:txBody>
                    <a:bodyPr/>
                    <a:lstStyle/>
                    <a:p>
                      <a:r>
                        <a:rPr lang="sr-Cyrl-RS" sz="2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Индиректни буџетски корисници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5927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 Пионир</a:t>
                      </a: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Установе културе</a:t>
                      </a: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Туристичка организација града Јагодина</a:t>
                      </a: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месних заједница (52 сеоске и 8 градских)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086">
                <a:tc>
                  <a:txBody>
                    <a:bodyPr/>
                    <a:lstStyle/>
                    <a:p>
                      <a:r>
                        <a:rPr lang="ru-RU" altLang="en-US" sz="2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Остали корисници буџетских средстава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0872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Центар за социјални рад</a:t>
                      </a: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Основне школе (12 школа)</a:t>
                      </a:r>
                    </a:p>
                    <a:p>
                      <a:pPr>
                        <a:spcBef>
                          <a:spcPct val="20000"/>
                        </a:spcBef>
                      </a:pPr>
                      <a:r>
                        <a:rPr lang="ru-RU" alt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Средње школе (4 школе)</a:t>
                      </a: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19912"/>
            <a:ext cx="7914849" cy="625474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 се финансира из буџета?</a:t>
            </a:r>
            <a:endParaRPr lang="en-US" sz="3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840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Шта су приходи и примања буџета?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2098899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72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51784"/>
            <a:ext cx="7086600" cy="1046791"/>
          </a:xfrm>
        </p:spPr>
        <p:txBody>
          <a:bodyPr>
            <a:noAutofit/>
          </a:bodyPr>
          <a:lstStyle/>
          <a:p>
            <a:pPr algn="ctr"/>
            <a:r>
              <a:rPr lang="sr-Cyrl-R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остварених текућих прихода и примања буџета града ЈАГОДИНЕ – износи У ХИЉАДАМА ДИНАРА</a:t>
            </a:r>
            <a:endParaRPr lang="sr-Latn-CS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F3D78A-C0CB-EC35-543B-9A0F77738D85}"/>
              </a:ext>
            </a:extLst>
          </p:cNvPr>
          <p:cNvSpPr/>
          <p:nvPr/>
        </p:nvSpPr>
        <p:spPr>
          <a:xfrm>
            <a:off x="3231472" y="2371078"/>
            <a:ext cx="2438400" cy="228600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остварени буџетски приходи и примања 3.938.842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CFB14F5-5EF4-70BC-DEDB-F6F5233C0375}"/>
              </a:ext>
            </a:extLst>
          </p:cNvPr>
          <p:cNvSpPr/>
          <p:nvPr/>
        </p:nvSpPr>
        <p:spPr>
          <a:xfrm>
            <a:off x="3079072" y="1220788"/>
            <a:ext cx="1371600" cy="137160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Меморан-думске</a:t>
            </a:r>
            <a:r>
              <a:rPr lang="sr-Cyrl-R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ставке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48EFAFF-319C-A503-BDA8-07A2A4572F7E}"/>
              </a:ext>
            </a:extLst>
          </p:cNvPr>
          <p:cNvSpPr/>
          <p:nvPr/>
        </p:nvSpPr>
        <p:spPr>
          <a:xfrm>
            <a:off x="4872547" y="1414139"/>
            <a:ext cx="1371600" cy="137160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 од пореза 2.760.587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673E61E-78FC-9323-8946-8E45FC542659}"/>
              </a:ext>
            </a:extLst>
          </p:cNvPr>
          <p:cNvSpPr/>
          <p:nvPr/>
        </p:nvSpPr>
        <p:spPr>
          <a:xfrm>
            <a:off x="2615956" y="4211347"/>
            <a:ext cx="1430414" cy="137160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 од продаје </a:t>
            </a:r>
            <a:r>
              <a:rPr lang="sr-Cyrl-R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</a:t>
            </a:r>
            <a:r>
              <a:rPr lang="sr-Cyrl-R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имовине 41.771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7D2A020-32C3-A474-ADBF-BEC0F4F89FA1}"/>
              </a:ext>
            </a:extLst>
          </p:cNvPr>
          <p:cNvSpPr/>
          <p:nvPr/>
        </p:nvSpPr>
        <p:spPr>
          <a:xfrm>
            <a:off x="4691111" y="4296423"/>
            <a:ext cx="1371600" cy="137160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 приходи 257.970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E4E5AF5-82DD-8C22-8A46-DDEAD1F505A0}"/>
              </a:ext>
            </a:extLst>
          </p:cNvPr>
          <p:cNvSpPr/>
          <p:nvPr/>
        </p:nvSpPr>
        <p:spPr>
          <a:xfrm>
            <a:off x="5420188" y="2916869"/>
            <a:ext cx="1430414" cy="137160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Дотације и трансфери 555.212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927B41-0447-21C6-CD4E-B43C8D83601D}"/>
              </a:ext>
            </a:extLst>
          </p:cNvPr>
          <p:cNvSpPr/>
          <p:nvPr/>
        </p:nvSpPr>
        <p:spPr>
          <a:xfrm>
            <a:off x="2015231" y="2592388"/>
            <a:ext cx="1430414" cy="137160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 од продаје </a:t>
            </a:r>
            <a:r>
              <a:rPr lang="sr-Cyrl-R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</a:t>
            </a:r>
            <a:r>
              <a:rPr lang="sr-Cyrl-R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имовине 276.688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0" y="152400"/>
            <a:ext cx="7773338" cy="1596177"/>
          </a:xfrm>
        </p:spPr>
        <p:txBody>
          <a:bodyPr>
            <a:noAutofit/>
          </a:bodyPr>
          <a:lstStyle/>
          <a:p>
            <a:pPr algn="ctr"/>
            <a:r>
              <a:rPr lang="sr-Cyrl-R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остварених текућих прихода и примања буџета града ЈАГОДИНЕ - процентуални износи</a:t>
            </a:r>
            <a:endParaRPr lang="sr-Latn-C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08D452-AB3B-5A5A-AF68-29F7FFE18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299" y="1772251"/>
            <a:ext cx="7391400" cy="44509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021"/>
            <a:ext cx="9115425" cy="685799"/>
          </a:xfrm>
        </p:spPr>
        <p:txBody>
          <a:bodyPr>
            <a:normAutofit fontScale="90000"/>
          </a:bodyPr>
          <a:lstStyle/>
          <a:p>
            <a:pPr algn="ctr"/>
            <a:br>
              <a:rPr lang="sr-Cyrl-R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Остварење прихода и примања у односу на план</a:t>
            </a:r>
            <a:endParaRPr lang="sr-Latn-RS" sz="27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94E0EF-4885-478F-82A0-7E0179340E07}"/>
              </a:ext>
            </a:extLst>
          </p:cNvPr>
          <p:cNvSpPr/>
          <p:nvPr/>
        </p:nvSpPr>
        <p:spPr>
          <a:xfrm>
            <a:off x="28575" y="5629302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Током 2025. године остварење прихода и примања било је готово потпуно уједначен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 планом дефинисаним у оквиру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длуке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буџету за 2025. годину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указује да су приливи у буџет стабилни и дозвољавају реално планирање функционисања и даљег развоја града.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ACB27C4-9CFD-3B4E-0344-BD49530E02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1020102"/>
              </p:ext>
            </p:extLst>
          </p:nvPr>
        </p:nvGraphicFramePr>
        <p:xfrm>
          <a:off x="685800" y="1143000"/>
          <a:ext cx="7239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4627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 су расходи и издаци буџета?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4994518"/>
              </p:ext>
            </p:extLst>
          </p:nvPr>
        </p:nvGraphicFramePr>
        <p:xfrm>
          <a:off x="512667" y="1144100"/>
          <a:ext cx="8174133" cy="5582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28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800600"/>
            <a:ext cx="7620000" cy="1524000"/>
          </a:xfrm>
        </p:spPr>
        <p:txBody>
          <a:bodyPr>
            <a:normAutofit/>
          </a:bodyPr>
          <a:lstStyle/>
          <a:p>
            <a:pPr algn="ctr"/>
            <a:r>
              <a:rPr lang="sr-Cyrl-R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извршених расхода и издатака буџета града – износи У ХИЉАДАМА ДИНАРА</a:t>
            </a:r>
            <a:endParaRPr lang="sr-Latn-C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03843856"/>
              </p:ext>
            </p:extLst>
          </p:nvPr>
        </p:nvGraphicFramePr>
        <p:xfrm>
          <a:off x="533400" y="228600"/>
          <a:ext cx="8153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71976"/>
            <a:ext cx="8591550" cy="1066801"/>
          </a:xfrm>
        </p:spPr>
        <p:txBody>
          <a:bodyPr>
            <a:noAutofit/>
          </a:bodyPr>
          <a:lstStyle/>
          <a:p>
            <a:pPr algn="ctr"/>
            <a:r>
              <a:rPr lang="sr-Cyrl-R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извршених расхода и издатака буџета града- процентуални износи</a:t>
            </a:r>
            <a:endParaRPr lang="sr-Latn-C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E2F9D0A-0399-3C3D-1FB1-FCEB553217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0177630"/>
              </p:ext>
            </p:extLst>
          </p:nvPr>
        </p:nvGraphicFramePr>
        <p:xfrm>
          <a:off x="457200" y="1295401"/>
          <a:ext cx="8591550" cy="5290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7989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152400"/>
            <a:ext cx="8591550" cy="533400"/>
          </a:xfrm>
        </p:spPr>
        <p:txBody>
          <a:bodyPr>
            <a:noAutofit/>
          </a:bodyPr>
          <a:lstStyle/>
          <a:p>
            <a:pPr algn="ctr"/>
            <a:r>
              <a:rPr lang="sr-Cyrl-R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Извршење расхода и издатака у односу на план</a:t>
            </a:r>
            <a:endParaRPr lang="sr-Latn-R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05506D-76F5-485F-81E7-AA688898216C}"/>
              </a:ext>
            </a:extLst>
          </p:cNvPr>
          <p:cNvSpPr txBox="1"/>
          <p:nvPr/>
        </p:nvSpPr>
        <p:spPr>
          <a:xfrm>
            <a:off x="0" y="5791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Током 202</a:t>
            </a:r>
            <a:r>
              <a:rPr lang="sr-Latn-RS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sr-Cyrl-RS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године извршење расхода и издатака реализовано је доследно плану дефинисаном у оквиру </a:t>
            </a:r>
            <a:r>
              <a:rPr lang="sr-Latn-RS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r-Cyrl-RS" sz="20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длуке</a:t>
            </a:r>
            <a:r>
              <a:rPr lang="sr-Cyrl-RS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буџету за 202</a:t>
            </a:r>
            <a:r>
              <a:rPr lang="sr-Latn-RS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sr-Cyrl-RS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годину, уз мања и објективна одступања.</a:t>
            </a:r>
            <a:endParaRPr lang="en-US" sz="20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3500FA7-8B75-6EC4-8845-4B409D1A75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6128398"/>
              </p:ext>
            </p:extLst>
          </p:nvPr>
        </p:nvGraphicFramePr>
        <p:xfrm>
          <a:off x="276225" y="1143000"/>
          <a:ext cx="8410575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5310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963"/>
            <a:ext cx="9144000" cy="1596177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 извршења по корисницима – износи У ХИЉАДАМА ДИНАРА</a:t>
            </a:r>
            <a:endParaRPr lang="sr-Latn-C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48134997"/>
              </p:ext>
            </p:extLst>
          </p:nvPr>
        </p:nvGraphicFramePr>
        <p:xfrm>
          <a:off x="876300" y="1371600"/>
          <a:ext cx="7391400" cy="5181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3746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604" y="457200"/>
            <a:ext cx="8591550" cy="838200"/>
          </a:xfrm>
        </p:spPr>
        <p:txBody>
          <a:bodyPr>
            <a:noAutofit/>
          </a:bodyPr>
          <a:lstStyle/>
          <a:p>
            <a:pPr algn="ctr"/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 извршења по корисницима – процентуални износи</a:t>
            </a:r>
            <a:endParaRPr lang="sr-Latn-C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E82053D-D963-995C-C360-BDC4F18523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5735207"/>
              </p:ext>
            </p:extLst>
          </p:nvPr>
        </p:nvGraphicFramePr>
        <p:xfrm>
          <a:off x="101490" y="1752600"/>
          <a:ext cx="8839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algn="ctr"/>
            <a:r>
              <a:rPr lang="sr-Cyrl-R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Програмско буџетирање и његова примена у буџету града ЈАГОДИНЕ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9251"/>
            <a:ext cx="7143750" cy="3672350"/>
          </a:xfrm>
        </p:spPr>
        <p:txBody>
          <a:bodyPr>
            <a:normAutofit fontScale="92500" lnSpcReduction="20000"/>
          </a:bodyPr>
          <a:lstStyle/>
          <a:p>
            <a:pPr algn="just"/>
            <a:endParaRPr lang="sr-Cyrl-RS" dirty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Програмско буџетирање представља буџетирање по програмима којим се приказују циљеви, очекивани резултати, активности и средства потребна за остваривање тих циљева. Програмско буџетирање значи успостављање новог начина планирања и расподеле буџетских средстава тако да се уводи јасна веза између јавних политика власти односно програма које спроводи, циљева тих програма и очекиваних резултата с једне стране, и средстава потребних за њихову реализацију с друге стране. </a:t>
            </a:r>
          </a:p>
          <a:p>
            <a:pPr marL="0" indent="0" algn="just">
              <a:buNone/>
            </a:pPr>
            <a:endParaRPr lang="sr-Cyrl-RS" dirty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 Јагодина, као и друге локалне самоуправе, за планирање буџета на располагању има 17 програма и у оквиру наредних слајдова приказани су остварени резултати током </a:t>
            </a:r>
            <a:r>
              <a:rPr lang="sr-Cyrl-RS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2025.године</a:t>
            </a:r>
            <a:r>
              <a:rPr lang="sr-Cyrl-RS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F15673-0953-4AC9-A93F-1489D6A3FA63}"/>
              </a:ext>
            </a:extLst>
          </p:cNvPr>
          <p:cNvSpPr/>
          <p:nvPr/>
        </p:nvSpPr>
        <p:spPr>
          <a:xfrm>
            <a:off x="2286000" y="426576"/>
            <a:ext cx="4572000" cy="4070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355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609600"/>
          </a:xfrm>
        </p:spPr>
        <p:txBody>
          <a:bodyPr>
            <a:normAutofit/>
          </a:bodyPr>
          <a:lstStyle/>
          <a:p>
            <a:pPr algn="ctr"/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 извршења по програмима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A06905C-3538-5960-A0D4-3FDC3EF58D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150463"/>
              </p:ext>
            </p:extLst>
          </p:nvPr>
        </p:nvGraphicFramePr>
        <p:xfrm>
          <a:off x="152401" y="838201"/>
          <a:ext cx="8915400" cy="5791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6718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152400"/>
            <a:ext cx="8591550" cy="990599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Становање, урбанизам и просторно планирање</a:t>
            </a:r>
            <a:endParaRPr lang="sr-Latn-RS" sz="32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56003" y="2214854"/>
            <a:ext cx="8595360" cy="446994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sr-Cyrl-R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52.841.211,20 динара или 92.08% у односу на планирана средства.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Цела територија Јагодине покривена је планским документима, постоје: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Просторни план града Јагодине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Генерални урбанистички план града Јагодине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ПДР блока 2 реона 1 зона 47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детаљне регулације блок 20 у зони 25 Јагодина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детаљне регулације блока 19 у зони 25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детаљне регулације централне зоне у Јагодини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детаљне регулације на реци Белици код Дома здравља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детаљне регулације на реци Белици код Елмоса</a:t>
            </a:r>
          </a:p>
          <a:p>
            <a:pPr algn="just">
              <a:lnSpc>
                <a:spcPct val="110000"/>
              </a:lnSpc>
              <a:spcAft>
                <a:spcPts val="0"/>
              </a:spcAft>
            </a:pP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детаљне регулације на реци Белици код Навипа</a:t>
            </a:r>
            <a:endParaRPr lang="sr-Latn-RS" sz="15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15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76225" y="1175592"/>
            <a:ext cx="8591550" cy="990598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sr-Cyrl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планирање, уређење и коришћење простора у локалној заједници засновано на начелима одрживог развоја, равномерног територијалног развоја и рационалног коришћења земљишта; Подстицање одрживог развоја становања кроз унапређење услова становања грађана и очување и унапређење вредности стамбеног фонда.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7B067D-C897-3221-CF7E-4A40D65180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3429000"/>
            <a:ext cx="2497968" cy="332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5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532175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Комуналне делатности </a:t>
            </a:r>
            <a:endParaRPr lang="sr-Latn-RS" sz="32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-5862" y="2057400"/>
            <a:ext cx="8595360" cy="4002257"/>
          </a:xfrm>
        </p:spPr>
        <p:txBody>
          <a:bodyPr>
            <a:noAutofit/>
          </a:bodyPr>
          <a:lstStyle/>
          <a:p>
            <a:r>
              <a:rPr lang="sr-Cyrl-R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530.181.576,46 динара што је, у односу на план, 93.18%.</a:t>
            </a:r>
          </a:p>
          <a:p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Током </a:t>
            </a:r>
            <a:r>
              <a:rPr lang="sr-Cyrl-CS" sz="15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2025.године</a:t>
            </a: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редовно смо одржавали јавну расвету у граду и сеоским насељима. Одржавана је јавна зелена површина као и чистоћа на површинама јавне намене. Осим наведеног, одржавано је гробље и плаћени расходи за </a:t>
            </a:r>
            <a:r>
              <a:rPr lang="sr-Cyrl-CS" sz="15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зоохигијену</a:t>
            </a: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 пројеката у 2025. години реализовани су следећи: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Изградња црпне станице за </a:t>
            </a:r>
            <a:r>
              <a:rPr lang="sr-Cyrl-CS" sz="15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препумпавање</a:t>
            </a: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атмосферских вода у новој индустријској зони,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Изградња водоводне мреже,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Изградња </a:t>
            </a:r>
            <a:r>
              <a:rPr lang="sr-Cyrl-CS" sz="15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топловодне</a:t>
            </a: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мреже,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Пројектовање, изградња и опремање нових бунара,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Израда главног колектора за </a:t>
            </a:r>
            <a:r>
              <a:rPr lang="sr-Cyrl-CS" sz="15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</a:t>
            </a:r>
            <a:r>
              <a:rPr lang="sr-Cyrl-CS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„Барутана“.</a:t>
            </a:r>
          </a:p>
          <a:p>
            <a:pPr marL="109728" indent="0">
              <a:buNone/>
            </a:pPr>
            <a:endParaRPr lang="sr-Cyrl-RS" sz="15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C97066-1EC7-4F74-8E62-C048BE6EFE69}"/>
              </a:ext>
            </a:extLst>
          </p:cNvPr>
          <p:cNvSpPr txBox="1">
            <a:spLocks/>
          </p:cNvSpPr>
          <p:nvPr/>
        </p:nvSpPr>
        <p:spPr>
          <a:xfrm>
            <a:off x="276225" y="1143000"/>
            <a:ext cx="8446917" cy="7010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пружања комуналних услуга од значаја за остварење животних потреба физичких и правних лица уз обезбеђење одговарајућег квалитета, обима, доступности и континуитета; Одрживо снабдевање корисника топлотном енергијом; Редовно, сигурно и одрживо снабдевање водом за пиће становника, уређивање начина коришћења и управљања изворима, јавним бунарима и чесмама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RS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27FC64-F461-4999-A61D-B05E85C954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4322435"/>
            <a:ext cx="3724274" cy="242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84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0035" y="1109005"/>
            <a:ext cx="8591550" cy="609599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Локални економски развој</a:t>
            </a:r>
            <a:endParaRPr lang="sr-Latn-RS" sz="32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6225" y="4034495"/>
            <a:ext cx="8595360" cy="1828801"/>
          </a:xfrm>
        </p:spPr>
        <p:txBody>
          <a:bodyPr>
            <a:normAutofit fontScale="85000" lnSpcReduction="20000"/>
          </a:bodyPr>
          <a:lstStyle/>
          <a:p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37</a:t>
            </a:r>
            <a:r>
              <a:rPr lang="sr-Latn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</a:t>
            </a:r>
            <a:r>
              <a:rPr lang="sr-Latn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653,26 динара</a:t>
            </a:r>
            <a:endParaRPr lang="sr-Latn-RS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оквиру локалног економског развоја реализована је програмска активност 1501 0001 Унапређење привредног и инвестиционог амбијента.</a:t>
            </a:r>
          </a:p>
          <a:p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Студијска путовања привредних делегација организована су у 2025. години, када су посећене Грчка и Аустрија.</a:t>
            </a:r>
            <a:endParaRPr lang="sr-Cyrl-RS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Latn-RS" sz="2000" i="1" dirty="0">
              <a:solidFill>
                <a:schemeClr val="bg2">
                  <a:lumMod val="50000"/>
                </a:schemeClr>
              </a:solidFill>
            </a:endParaRPr>
          </a:p>
          <a:p>
            <a:pPr marL="109728" indent="0">
              <a:buNone/>
            </a:pPr>
            <a:endParaRPr lang="sr-Cyrl-R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7A8E6CC-7EAA-46E2-9A90-2EE9F792F188}"/>
              </a:ext>
            </a:extLst>
          </p:cNvPr>
          <p:cNvSpPr txBox="1">
            <a:spLocks/>
          </p:cNvSpPr>
          <p:nvPr/>
        </p:nvSpPr>
        <p:spPr>
          <a:xfrm>
            <a:off x="276225" y="2057400"/>
            <a:ext cx="56388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обезбеђивање стимулативног оквира за пословање и адекватног привредног амбијента за привлачење инвестиција</a:t>
            </a:r>
            <a:endParaRPr lang="sr-Cyrl-R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14E219-34BB-3772-4039-595F39A43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718604"/>
            <a:ext cx="19050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0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626522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Развој туризма</a:t>
            </a:r>
            <a:endParaRPr lang="sr-Latn-RS" sz="32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6224" y="1446415"/>
            <a:ext cx="8595360" cy="4937760"/>
          </a:xfrm>
        </p:spPr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83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420,04 динара.</a:t>
            </a:r>
          </a:p>
        </p:txBody>
      </p:sp>
      <p:sp>
        <p:nvSpPr>
          <p:cNvPr id="4" name="Rectangle 3"/>
          <p:cNvSpPr/>
          <p:nvPr/>
        </p:nvSpPr>
        <p:spPr>
          <a:xfrm>
            <a:off x="220486" y="4024337"/>
            <a:ext cx="6280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Туристичку понуду града Јагодине чине: Аква парк, Зоолошки врт, Музеј воштаних фигура, Ђурђево Брдо, излетиште „Кочин храст“, бројни паркови, близина манастира и бројне атракције.</a:t>
            </a:r>
            <a:endParaRPr lang="sr-Latn-RS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22D28EB5-3836-4C5B-92D4-4FC48635E6DD}"/>
              </a:ext>
            </a:extLst>
          </p:cNvPr>
          <p:cNvSpPr txBox="1">
            <a:spLocks/>
          </p:cNvSpPr>
          <p:nvPr/>
        </p:nvSpPr>
        <p:spPr>
          <a:xfrm>
            <a:off x="272416" y="853890"/>
            <a:ext cx="8595359" cy="8312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унапређење туристичке понуде у граду,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односно управљање развојем туризма и промоција туристичке понуде.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5EC91-FEFC-47E8-A451-509100117AB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139" y="1533252"/>
            <a:ext cx="2768619" cy="20764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54799C-6DAB-0994-2989-4F4811D8E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725" y="5300907"/>
            <a:ext cx="3171825" cy="1438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F8C004-ACFE-7AAE-2E52-74CD419E718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8566" y="3668509"/>
            <a:ext cx="2404001" cy="15997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457CEA-9B92-6CFE-71BA-C983F4BD4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291" y="1837897"/>
            <a:ext cx="5142445" cy="15911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90FF8C-BFC9-748C-DCC0-E610AC93FDFC}"/>
              </a:ext>
            </a:extLst>
          </p:cNvPr>
          <p:cNvSpPr/>
          <p:nvPr/>
        </p:nvSpPr>
        <p:spPr>
          <a:xfrm>
            <a:off x="220486" y="5365689"/>
            <a:ext cx="55117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Пословање Туристичке организације усмерено је на очување од девастације дестинације и правилну валоризацију туристичких потенцијала.</a:t>
            </a:r>
            <a:endParaRPr lang="sr-Latn-RS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67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" y="504028"/>
            <a:ext cx="8591550" cy="762000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Пољопривреда и рурални развој</a:t>
            </a:r>
            <a:endParaRPr lang="sr-Latn-RS" sz="32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63476" y="4080689"/>
            <a:ext cx="8595360" cy="2622513"/>
          </a:xfrm>
        </p:spPr>
        <p:txBody>
          <a:bodyPr>
            <a:normAutofit/>
          </a:bodyPr>
          <a:lstStyle/>
          <a:p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17.420.035,30 динара или 93.66% у односу на планирана средства.</a:t>
            </a:r>
          </a:p>
          <a:p>
            <a:pPr marL="109728" indent="0" algn="just">
              <a:buNone/>
            </a:pPr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су утрошена на рад противградних стрелаца, субвенционисане пијачне тезге за пољопривредне произвођаче, </a:t>
            </a:r>
            <a:r>
              <a:rPr lang="sr-Cyrl-RS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матичење</a:t>
            </a:r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стоке, оверу регистра и и спровођење програма мера заштите биља од болести и штеточина на територији града Јагодине.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0433" y="2234030"/>
            <a:ext cx="513603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Cyrl-CS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sr-Cyrl-C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Током 20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r-Cyrl-R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sr-Cyrl-C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године рађено је на уређењу атарских путева у оквиру годишњег програма пољопривреде. 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endParaRPr lang="sr-Cyrl-C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5996C84-83D4-497F-8417-C5AC53235A66}"/>
              </a:ext>
            </a:extLst>
          </p:cNvPr>
          <p:cNvSpPr txBox="1">
            <a:spLocks/>
          </p:cNvSpPr>
          <p:nvPr/>
        </p:nvSpPr>
        <p:spPr>
          <a:xfrm>
            <a:off x="281354" y="1266028"/>
            <a:ext cx="859155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унапређивање пољопривредне производње у граду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ctr">
              <a:buFont typeface="Arial" panose="020B0604020202020204" pitchFamily="34" charset="0"/>
              <a:buNone/>
            </a:pP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03515D-98A0-B427-B9E0-34503C083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860" y="2149148"/>
            <a:ext cx="3318015" cy="186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61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7242" y="273933"/>
            <a:ext cx="8591550" cy="609600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Заштита животне средине</a:t>
            </a:r>
            <a:endParaRPr lang="sr-Latn-RS" sz="32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74378" y="1475611"/>
            <a:ext cx="8717279" cy="755991"/>
          </a:xfrm>
        </p:spPr>
        <p:txBody>
          <a:bodyPr/>
          <a:lstStyle/>
          <a:p>
            <a:pPr algn="just"/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93.394.964,16 динара.</a:t>
            </a:r>
          </a:p>
          <a:p>
            <a:pPr algn="just"/>
            <a:endParaRPr lang="sr-Cyrl-RS" dirty="0">
              <a:solidFill>
                <a:schemeClr val="bg2">
                  <a:lumMod val="50000"/>
                </a:schemeClr>
              </a:solidFill>
            </a:endParaRPr>
          </a:p>
          <a:p>
            <a:pPr marL="109728" indent="0" algn="just">
              <a:buNone/>
            </a:pPr>
            <a:endParaRPr lang="sr-Cyrl-R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0800" y="2928914"/>
            <a:ext cx="85915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C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Током 20</a:t>
            </a:r>
            <a:r>
              <a:rPr lang="sr-Latn-R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r-Cyrl-R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sr-Cyrl-C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године, у оквиру заштите животне средине,  </a:t>
            </a:r>
            <a:r>
              <a:rPr lang="sr-Cyrl-R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одржавани су паркови и зелене површине, канализациона мрежа, као и управљање комуналним и другим врстама отпада.</a:t>
            </a:r>
            <a:endParaRPr lang="sr-Latn-RS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6DD6E3B4-610A-4960-A69A-1A8D35E6CD5D}"/>
              </a:ext>
            </a:extLst>
          </p:cNvPr>
          <p:cNvSpPr txBox="1">
            <a:spLocks/>
          </p:cNvSpPr>
          <p:nvPr/>
        </p:nvSpPr>
        <p:spPr>
          <a:xfrm>
            <a:off x="281651" y="1913252"/>
            <a:ext cx="8717280" cy="1015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sr-Cyrl-RS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обезбеђивање услова за одрживи развој локалне заједнице одговорним односом према животној средини; ефикасно и одрживо управљање отпадним водама; одрживо управљање отпадом.</a:t>
            </a:r>
            <a:endParaRPr lang="sr-Latn-RS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Cyrl-RS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9F64C5-48F3-4CE1-2DDF-CE70C18A8B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706" y="4063869"/>
            <a:ext cx="6248400" cy="256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65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938802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Организација саобраћаја и саобраћајна инфраструктура</a:t>
            </a:r>
            <a:endParaRPr lang="sr-Latn-RS" sz="32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25152" y="1954233"/>
            <a:ext cx="8581115" cy="2087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Утрошено током 2025. године: укупно 201.838.247,62 динара</a:t>
            </a:r>
          </a:p>
          <a:p>
            <a:pPr marL="0" indent="0" algn="just">
              <a:buNone/>
            </a:pPr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Реализовано током 2025 године: (управљање и одржавање саобраћајне инфраструктуре, реконструкција </a:t>
            </a:r>
            <a:r>
              <a:rPr lang="sr-Cyrl-RS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саобраћаница</a:t>
            </a:r>
            <a:r>
              <a:rPr lang="sr-Cyrl-RS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градском подручју, као и локалних путева који села повезују са градом). </a:t>
            </a:r>
          </a:p>
          <a:p>
            <a:pPr marL="109728" indent="0">
              <a:buNone/>
            </a:pPr>
            <a:endParaRPr lang="sr-Cyrl-R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6EB0A94-310F-4827-BCDA-2A944E40A180}"/>
              </a:ext>
            </a:extLst>
          </p:cNvPr>
          <p:cNvSpPr txBox="1">
            <a:spLocks/>
          </p:cNvSpPr>
          <p:nvPr/>
        </p:nvSpPr>
        <p:spPr>
          <a:xfrm>
            <a:off x="425151" y="1235393"/>
            <a:ext cx="8442623" cy="669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унапређење организације саобраћаја и унапређење саобраћајне инфраструктуре у граду Јагодини.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endParaRPr lang="sr-Cyrl-R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040CB7-5263-2230-A247-AD87FB016E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0520" y="4031650"/>
            <a:ext cx="4972960" cy="27972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54F428-7E7A-9A80-2665-347F8A59B57F}"/>
              </a:ext>
            </a:extLst>
          </p:cNvPr>
          <p:cNvSpPr txBox="1"/>
          <p:nvPr/>
        </p:nvSpPr>
        <p:spPr>
          <a:xfrm>
            <a:off x="501351" y="4191937"/>
            <a:ext cx="33086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 Јагодина је радио и на унапређењу безбедности саобраћаја и изради пројектне документације за реконструкцију градских саобраћајница.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786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838200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Предшколско васпитање и образовање</a:t>
            </a:r>
            <a:endParaRPr lang="sr-Latn-R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320" y="1444753"/>
            <a:ext cx="8595360" cy="4937760"/>
          </a:xfrm>
        </p:spPr>
        <p:txBody>
          <a:bodyPr/>
          <a:lstStyle/>
          <a:p>
            <a:pPr marL="0" indent="0">
              <a:buNone/>
            </a:pPr>
            <a:endParaRPr lang="sr-Cyrl-RS" dirty="0"/>
          </a:p>
          <a:p>
            <a:pPr marL="109728" indent="0">
              <a:buNone/>
            </a:pPr>
            <a:endParaRPr lang="sr-Cyrl-RS" dirty="0"/>
          </a:p>
        </p:txBody>
      </p:sp>
      <p:sp>
        <p:nvSpPr>
          <p:cNvPr id="5" name="Rectangle 4"/>
          <p:cNvSpPr/>
          <p:nvPr/>
        </p:nvSpPr>
        <p:spPr>
          <a:xfrm>
            <a:off x="311683" y="2193025"/>
            <a:ext cx="346484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територији града Јагодине постоји 31 предшколска група од тога 7 градских и 26 сеоских група. Сви вртићи су реновирани и климатизовани, а изграђена су и 3 потпуно нова објекта после више од 30 година. У граду има 8 предшколских објеката.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2F5D4AD7-55F0-4DC8-A663-259610176E9F}"/>
              </a:ext>
            </a:extLst>
          </p:cNvPr>
          <p:cNvSpPr txBox="1">
            <a:spLocks/>
          </p:cNvSpPr>
          <p:nvPr/>
        </p:nvSpPr>
        <p:spPr>
          <a:xfrm>
            <a:off x="274320" y="1217677"/>
            <a:ext cx="8591550" cy="454152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</a:t>
            </a: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је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омогућавање обухвата предшколске деце у вртићима, односно функционисање и остваривање предшколског васпитања и образовања.         </a:t>
            </a:r>
          </a:p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690.877.507,23 динара. </a:t>
            </a:r>
          </a:p>
          <a:p>
            <a:pPr marL="109728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r-Cyrl-R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D39BD5-7FB1-A656-F702-FBA6BF3AEA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1290" y="3048000"/>
            <a:ext cx="5382710" cy="358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40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4" y="519590"/>
            <a:ext cx="8591550" cy="638558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Основно образовање и васпитање</a:t>
            </a:r>
            <a:endParaRPr lang="sr-Latn-R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6224" y="2119193"/>
            <a:ext cx="8591550" cy="1625974"/>
          </a:xfrm>
        </p:spPr>
        <p:txBody>
          <a:bodyPr>
            <a:normAutofit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182.139.120,44 динара.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Јагодини постоји 11 основних школа од тога 6 градских и 5 сеоских, са 36 подручних одељења.</a:t>
            </a: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sr-Cyrl-R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A045E2F-D2A1-4894-AAEA-FAFA2C884860}"/>
              </a:ext>
            </a:extLst>
          </p:cNvPr>
          <p:cNvSpPr txBox="1">
            <a:spLocks/>
          </p:cNvSpPr>
          <p:nvPr/>
        </p:nvSpPr>
        <p:spPr>
          <a:xfrm>
            <a:off x="431316" y="1721140"/>
            <a:ext cx="8281365" cy="330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доступност основног образовања свој деци са територије града Јагодине у складу са прописаним стандардима.</a:t>
            </a:r>
            <a:endParaRPr kumimoji="0" lang="sr-Latn-R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F05394-CDE5-10B3-29C7-3FC693AAA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758" y="3605751"/>
            <a:ext cx="2133600" cy="2143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13A08F-BF15-80EB-1976-09DA573C9E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242" y="4800600"/>
            <a:ext cx="2381249" cy="1785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9BA785-A284-2297-F725-F4644A09FB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742" y="342900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5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942" y="523238"/>
            <a:ext cx="8591550" cy="548134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Средње образовање и васпитање</a:t>
            </a:r>
            <a:endParaRPr lang="sr-Latn-R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3399" y="4061956"/>
            <a:ext cx="7772870" cy="755425"/>
          </a:xfrm>
        </p:spPr>
        <p:txBody>
          <a:bodyPr>
            <a:normAutofit fontScale="85000" lnSpcReduction="20000"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73.366.891,20 динара.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Јагодини постоје 4 средње школе.</a:t>
            </a: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sr-Cyrl-RS" dirty="0"/>
          </a:p>
        </p:txBody>
      </p:sp>
      <p:sp>
        <p:nvSpPr>
          <p:cNvPr id="5" name="Rectangle 4"/>
          <p:cNvSpPr/>
          <p:nvPr/>
        </p:nvSpPr>
        <p:spPr>
          <a:xfrm>
            <a:off x="353399" y="2400809"/>
            <a:ext cx="58673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Циљ унапређења квалитета образовања у средњим школама је у потпуности испуњен. Све активности су изведене у оквиру прописаних услова за васпитно-образовни рад са децом у средњим школама.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9D4ED38-0A28-465B-9536-CF610FD76202}"/>
              </a:ext>
            </a:extLst>
          </p:cNvPr>
          <p:cNvSpPr txBox="1">
            <a:spLocks/>
          </p:cNvSpPr>
          <p:nvPr/>
        </p:nvSpPr>
        <p:spPr>
          <a:xfrm>
            <a:off x="353399" y="1941202"/>
            <a:ext cx="8265407" cy="4596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доступност средњег образовања у складу са прописаним стандардима и потребама за образовним профилима који одговарају циљевима развоја града/општине и привреде.</a:t>
            </a:r>
            <a:endParaRPr kumimoji="0" lang="sr-Cyrl-R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B01F65-8809-7C5C-9292-33043E211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01" y="2371672"/>
            <a:ext cx="1905000" cy="1428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714DC3-DBB3-A9F8-AAC5-A66B337B0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797406"/>
            <a:ext cx="2809875" cy="1628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689B4A-2BA0-973C-FFB5-67A3B2DB9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313" y="4074533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0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8125" y="506335"/>
            <a:ext cx="8591550" cy="609600"/>
          </a:xfrm>
        </p:spPr>
        <p:txBody>
          <a:bodyPr>
            <a:noAutofit/>
          </a:bodyPr>
          <a:lstStyle/>
          <a:p>
            <a:pPr algn="ctr"/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Социјална и дечја заштита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33436" y="2164245"/>
            <a:ext cx="8458200" cy="493109"/>
          </a:xfrm>
        </p:spPr>
        <p:txBody>
          <a:bodyPr>
            <a:normAutofit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417.752.073,51 динара.</a:t>
            </a:r>
          </a:p>
          <a:p>
            <a:endParaRPr lang="sr-Cyrl-RS" dirty="0"/>
          </a:p>
          <a:p>
            <a:pPr marL="109728" indent="0">
              <a:buNone/>
            </a:pPr>
            <a:endParaRPr lang="sr-Cyrl-RS" dirty="0"/>
          </a:p>
        </p:txBody>
      </p:sp>
      <p:sp>
        <p:nvSpPr>
          <p:cNvPr id="5" name="Rectangle 4"/>
          <p:cNvSpPr/>
          <p:nvPr/>
        </p:nvSpPr>
        <p:spPr>
          <a:xfrm>
            <a:off x="226402" y="4572000"/>
            <a:ext cx="67007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оквиру овог програма поред осталог вршена је редовна исплата једнократних помоћи, подршка реализацији програма Црвеног крста,  подршка родитељству у виду помоћи незапосленим трудницама и породиљама као и породицама са најмање четири детета, подршка  рађању, подршка особама са инвалидитетом, ако и куповина сеоских кућа за младе.				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C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F6E4ED7-F859-4EE5-964C-A1C703478D09}"/>
              </a:ext>
            </a:extLst>
          </p:cNvPr>
          <p:cNvSpPr txBox="1">
            <a:spLocks/>
          </p:cNvSpPr>
          <p:nvPr/>
        </p:nvSpPr>
        <p:spPr>
          <a:xfrm>
            <a:off x="241056" y="1308829"/>
            <a:ext cx="8458200" cy="4931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обезбеђивање свеобухватне социјалне заштите и помоћи најугроженијем становништву града Јагодине.</a:t>
            </a:r>
            <a:endParaRPr kumimoji="0" lang="sr-Cyrl-R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5E6C8F-D2B6-3050-A4EB-93208A7B4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76" y="2626945"/>
            <a:ext cx="2619375" cy="1743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6ADD70-0122-AEF5-E8D6-D5BBC5FE0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281" y="1616307"/>
            <a:ext cx="2466975" cy="1847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72315E-44FE-9873-9476-F41FE3F4A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616" y="2859334"/>
            <a:ext cx="265747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35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533399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Здравствена заштита</a:t>
            </a:r>
            <a:endParaRPr lang="sr-Latn-R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497" y="2962765"/>
            <a:ext cx="85315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 примарне здравствене заштите у складу са националним стандардима и обезбеђивање и спровођење активности у областима деловања јавног здравља је унапређено и интензивирана комуникација са саветницима за заштиту права пацијената.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6225" y="4624986"/>
            <a:ext cx="41819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Cyrl-CS" dirty="0"/>
          </a:p>
          <a:p>
            <a:r>
              <a:rPr lang="sr-Cyrl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 укупног износа 1.646.605,00 динара утрошено је на рад мртвозорника.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498" y="1187766"/>
            <a:ext cx="8531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доступност примарне здравствене заштите у складу са националним стандардима, односно обезбеђивање и спровођење активности у областима деловања јавног здравља.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C096CA-D7D2-1AD7-D344-51918E1741CD}"/>
              </a:ext>
            </a:extLst>
          </p:cNvPr>
          <p:cNvSpPr txBox="1"/>
          <p:nvPr/>
        </p:nvSpPr>
        <p:spPr>
          <a:xfrm>
            <a:off x="190498" y="2383042"/>
            <a:ext cx="4374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1.893.398,39 динара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C34649-A0C6-C2F8-552D-58CD7AE79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791078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31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2299" y="299797"/>
            <a:ext cx="8591550" cy="594924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Развој културе и информисања</a:t>
            </a:r>
            <a:endParaRPr lang="sr-Latn-R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A7EC4C7-6CE0-4459-8906-0CC76A3AF0CE}"/>
              </a:ext>
            </a:extLst>
          </p:cNvPr>
          <p:cNvSpPr txBox="1">
            <a:spLocks/>
          </p:cNvSpPr>
          <p:nvPr/>
        </p:nvSpPr>
        <p:spPr>
          <a:xfrm>
            <a:off x="294982" y="1803738"/>
            <a:ext cx="8585688" cy="4749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очување, унапређење и представљање културног-историјског наслеђа, културне разноврсности, продукције и стваралаштва у локалној заједници и остваривање права грађана на информисање и унапређење јавног информисања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4E25D0-5759-C06E-CAB6-C31593EA6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949" y="2278661"/>
            <a:ext cx="2628900" cy="17430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D49159-0BD5-D49C-C7FD-4C2EE6DC8CD2}"/>
              </a:ext>
            </a:extLst>
          </p:cNvPr>
          <p:cNvSpPr txBox="1"/>
          <p:nvPr/>
        </p:nvSpPr>
        <p:spPr>
          <a:xfrm>
            <a:off x="294982" y="4655661"/>
            <a:ext cx="726757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 Јагодина, у приличној мери негује свој културни живот, постојањем многих културних институција и организовањем разноврсних културних дешавања.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 културних дешавања, град подржава следеће манифестације: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 комедије, Аниматор фест, Јагодинско културно лето, Музичка јесен, Сусрети села, Дани Кочине крајине.</a:t>
            </a: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8B7C6E-09C5-FE75-DF94-73148ED54980}"/>
              </a:ext>
            </a:extLst>
          </p:cNvPr>
          <p:cNvSpPr txBox="1"/>
          <p:nvPr/>
        </p:nvSpPr>
        <p:spPr>
          <a:xfrm>
            <a:off x="294982" y="2437516"/>
            <a:ext cx="5343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298.040.852,07 динара.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05A882-ED94-2E29-02B1-2B85A16055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0" y="3076852"/>
            <a:ext cx="2057400" cy="13630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6F304C-CF26-DBE8-2FAE-B8780650D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02" y="2939097"/>
            <a:ext cx="264795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524853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Развој спорта и омладине</a:t>
            </a:r>
            <a:endParaRPr lang="sr-Latn-R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37345" y="2006522"/>
            <a:ext cx="8412480" cy="1066800"/>
          </a:xfrm>
        </p:spPr>
        <p:txBody>
          <a:bodyPr/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399.136.920,52 динара.</a:t>
            </a:r>
          </a:p>
          <a:p>
            <a:endParaRPr lang="sr-Cyrl-RS" dirty="0"/>
          </a:p>
          <a:p>
            <a:pPr marL="109728" indent="0">
              <a:buNone/>
            </a:pPr>
            <a:endParaRPr lang="sr-Cyrl-RS" dirty="0"/>
          </a:p>
        </p:txBody>
      </p:sp>
      <p:sp>
        <p:nvSpPr>
          <p:cNvPr id="5" name="Rectangle 4"/>
          <p:cNvSpPr/>
          <p:nvPr/>
        </p:nvSpPr>
        <p:spPr>
          <a:xfrm>
            <a:off x="237345" y="2461775"/>
            <a:ext cx="57062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Циљ, обезбеђивање услова за рад и унапређење капацитета спортских организација преко којих се остварује јавни интерес у области спорта у граду Јагодини, реализован је у потпуности у односу на план. 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2025. години објављен је јавни конкурс за доделу буџетских средстава у области спорта. Спортска удружења су по потписивању Уговора о додели средстава,  била у обавези да доставе планове потрошње на основу својих потреба.</a:t>
            </a:r>
          </a:p>
          <a:p>
            <a:pPr algn="just"/>
            <a:r>
              <a:rPr lang="sr-Cyrl-C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 пројеката радило се на реконструкцији и опремању спортских терена, проширењу капацитета Аква парка, изградњи објеката за спорт и физичку културу.</a:t>
            </a:r>
            <a:endParaRPr lang="sr-Latn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9A61DC6-DE86-466A-8D45-81D57C2F05CD}"/>
              </a:ext>
            </a:extLst>
          </p:cNvPr>
          <p:cNvSpPr txBox="1">
            <a:spLocks/>
          </p:cNvSpPr>
          <p:nvPr/>
        </p:nvSpPr>
        <p:spPr>
          <a:xfrm>
            <a:off x="237345" y="1456188"/>
            <a:ext cx="8227264" cy="381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обезбеђивање приступа спорту и подршка пројектима везаним за развој спорта, као и обезбеђивање услова за развој и спровођење омладинске политике. </a:t>
            </a:r>
            <a:endParaRPr kumimoji="0" lang="sr-Cyrl-R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434E8-E7C3-654E-350D-5B9E1CA65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180" y="1837188"/>
            <a:ext cx="2657475" cy="17240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A0989F-B3F8-0F98-5302-00FAA5372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867274"/>
            <a:ext cx="260032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1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4572" y="187568"/>
            <a:ext cx="8591550" cy="685799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Опште услуге локалне самоуправе</a:t>
            </a:r>
            <a:endParaRPr lang="sr-Latn-R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44572" y="3770499"/>
            <a:ext cx="8591550" cy="2935101"/>
          </a:xfrm>
        </p:spPr>
        <p:txBody>
          <a:bodyPr>
            <a:normAutofit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811.238.154,56 динара.</a:t>
            </a:r>
          </a:p>
          <a:p>
            <a:pPr algn="just"/>
            <a:r>
              <a:rPr lang="sr-Cyrl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Циљ, обезбеђено континуирано функционисање органа ЈЛС и органа градске општине: Трошкови  који су предвиђени овим програмом, планирани су у параметрима индентичним у односу на 2024. годину што је у складу са  рестриктивном политиком запошљавања у државним органима, и у том смислу су формирани и сви остали трошкови на начин на који и како је могуће утицати а да при томе функционисање локалне самоуправе задржи постојећи квантитет и квалитет.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9C993D5-0CA5-44FE-9306-FA6034E66A4C}"/>
              </a:ext>
            </a:extLst>
          </p:cNvPr>
          <p:cNvSpPr txBox="1">
            <a:spLocks/>
          </p:cNvSpPr>
          <p:nvPr/>
        </p:nvSpPr>
        <p:spPr>
          <a:xfrm>
            <a:off x="496491" y="2667000"/>
            <a:ext cx="8151017" cy="5729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обезбеђивање услуга јавне управе и остваривање и заштита права грађана и јавног интереса, одрживо управљање финансијама и администрирање изворних прихода локалне самоуправе, сервисирање обавеза које проистичу из задуживања за финансирање буџета и управљање јавним дугом, као и пружање ефикасне интервенције, ублажавање последица и обезбеђење снабдевености и стабилности на тржишту у случају ванредних ситуација. </a:t>
            </a:r>
            <a:endParaRPr kumimoji="0" lang="sr-Cyrl-R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22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0035" y="475869"/>
            <a:ext cx="8591550" cy="914400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Политички систем локалне самоуправе</a:t>
            </a:r>
            <a:endParaRPr lang="sr-Latn-R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5437" y="4800600"/>
            <a:ext cx="8719185" cy="2276856"/>
          </a:xfrm>
        </p:spPr>
        <p:txBody>
          <a:bodyPr>
            <a:normAutofit/>
          </a:bodyPr>
          <a:lstStyle/>
          <a:p>
            <a:pPr algn="just"/>
            <a:r>
              <a:rPr lang="sr-Cyrl-C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8 одржаних седница Скупштине града Јагодине, Скупштина је у потпуности обављала делатности из своје надлежности у складу са Законом о локалној самоуправи и Статутом града Јагодине.</a:t>
            </a: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None/>
            </a:pP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14913C1-9632-487A-8FFE-151FABA343E6}"/>
              </a:ext>
            </a:extLst>
          </p:cNvPr>
          <p:cNvSpPr txBox="1">
            <a:spLocks/>
          </p:cNvSpPr>
          <p:nvPr/>
        </p:nvSpPr>
        <p:spPr>
          <a:xfrm>
            <a:off x="276225" y="1558862"/>
            <a:ext cx="8595360" cy="322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бављање основних функција изборних органа локалне самоуправе</a:t>
            </a:r>
            <a:r>
              <a:rPr kumimoji="0" lang="sr-Cyrl-R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32.116.419,52 динара.</a:t>
            </a:r>
          </a:p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r-Cyrl-R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58709E-419F-0839-FAD0-45AD6BAA2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954" y="275272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8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314240"/>
            <a:ext cx="8591550" cy="752855"/>
          </a:xfrm>
        </p:spPr>
        <p:txBody>
          <a:bodyPr>
            <a:noAutofit/>
          </a:bodyPr>
          <a:lstStyle/>
          <a:p>
            <a:pPr algn="ctr"/>
            <a:r>
              <a:rPr lang="sr-Cyrl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ПРОГРАМ: Енергетска ефикасност и обновљиви извори енергије</a:t>
            </a:r>
            <a:endParaRPr lang="sr-Latn-R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20100" y="2438401"/>
            <a:ext cx="8593455" cy="1447799"/>
          </a:xfrm>
        </p:spPr>
        <p:txBody>
          <a:bodyPr>
            <a:normAutofit/>
          </a:bodyPr>
          <a:lstStyle/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Укупно утрошено 120.000,00 динара.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су утрошена на замену дотрајале столарије у циљу смањења губитака енергије и повећања енергетске ефикасности</a:t>
            </a:r>
            <a:r>
              <a:rPr lang="ru-RU" i="1" dirty="0"/>
              <a:t>.</a:t>
            </a:r>
            <a:endParaRPr lang="sr-Cyrl-R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CA18299-6367-4410-BC33-A8CFD1ACE7EB}"/>
              </a:ext>
            </a:extLst>
          </p:cNvPr>
          <p:cNvSpPr txBox="1">
            <a:spLocks/>
          </p:cNvSpPr>
          <p:nvPr/>
        </p:nvSpPr>
        <p:spPr>
          <a:xfrm>
            <a:off x="232263" y="1371600"/>
            <a:ext cx="859536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Сврха Програма је одрживи енергетски развој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града/општине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кроз постицање унапређења енергетске ефикасности, побољшање енергетске инфраструктуре и ширу употребу обновљивих извора енергије </a:t>
            </a:r>
            <a:endParaRPr kumimoji="0" lang="sr-Cyrl-R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40C565-5E0B-DBC6-C82E-E47BCCE65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665354"/>
            <a:ext cx="2647950" cy="1724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B0990D-93AD-1879-A23D-64CB05EA6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3879542"/>
            <a:ext cx="27717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" y="1219200"/>
            <a:ext cx="8774430" cy="1066801"/>
          </a:xfrm>
        </p:spPr>
        <p:txBody>
          <a:bodyPr>
            <a:noAutofit/>
          </a:bodyPr>
          <a:lstStyle/>
          <a:p>
            <a:pPr algn="ctr"/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Захваљујемо Вам се што сте издвојили време и пажљиво прегледали презентацију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50874" y="1931260"/>
            <a:ext cx="8595360" cy="3721608"/>
          </a:xfrm>
        </p:spPr>
        <p:txBody>
          <a:bodyPr>
            <a:normAutofit fontScale="92500" lnSpcReduction="20000"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Уколико сте заинтересовани да погледате Одлуку о завршном рачуну града Јагодине за 2025. годину, са свим пратећим документима у целини, исту можете преузети на званичном сајту града Јагодине.</a:t>
            </a:r>
          </a:p>
          <a:p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Уколико имате питања у вези са  Водичем/презентацијом или Одлуком о завршном рачуну, можете нам писати и оставити контакт податке за достављање одговора.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11593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3167</TotalTime>
  <Words>2836</Words>
  <Application>Microsoft Office PowerPoint</Application>
  <PresentationFormat>On-screen Show (4:3)</PresentationFormat>
  <Paragraphs>286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Century Gothic</vt:lpstr>
      <vt:lpstr>Times New Roman</vt:lpstr>
      <vt:lpstr>Wingdings 3</vt:lpstr>
      <vt:lpstr>Slice</vt:lpstr>
      <vt:lpstr>Водич кроз одлуку о завршном рачуну буџета града Јагодине за 2025. годину</vt:lpstr>
      <vt:lpstr>Садржај:</vt:lpstr>
      <vt:lpstr>Уводна реч</vt:lpstr>
      <vt:lpstr>Буџет града – од плана до реализације</vt:lpstr>
      <vt:lpstr>Ко се финансира из буџета?</vt:lpstr>
      <vt:lpstr>Шта су приходи и примања буџета?</vt:lpstr>
      <vt:lpstr>Структура остварених текућих прихода и примања буџета града ЈАГОДИНЕ – износи У ХИЉАДАМА ДИНАРА</vt:lpstr>
      <vt:lpstr>Структура остварених текућих прихода и примања буџета града ЈАГОДИНЕ - процентуални износи</vt:lpstr>
      <vt:lpstr> Остварење прихода и примања у односу на план</vt:lpstr>
      <vt:lpstr>PowerPoint Presentation</vt:lpstr>
      <vt:lpstr>Структура извршених расхода и издатака буџета града – износи У ХИЉАДАМА ДИНАРА</vt:lpstr>
      <vt:lpstr>Структура извршених расхода и издатака буџета града- процентуални износи</vt:lpstr>
      <vt:lpstr>Извршење расхода и издатака у односу на план</vt:lpstr>
      <vt:lpstr>Преглед извршења по корисницима – износи У ХИЉАДАМА ДИНАРА</vt:lpstr>
      <vt:lpstr>Преглед извршења по корисницима – процентуални износи</vt:lpstr>
      <vt:lpstr>Програмско буџетирање и његова примена у буџету града ЈАГОДИНЕ</vt:lpstr>
      <vt:lpstr>Преглед извршења по програмима</vt:lpstr>
      <vt:lpstr>ПРОГРАМ: Становање, урбанизам и просторно планирање</vt:lpstr>
      <vt:lpstr>ПРОГРАМ: Комуналне делатности </vt:lpstr>
      <vt:lpstr>ПРОГРАМ: Локални економски развој</vt:lpstr>
      <vt:lpstr>ПРОГРАМ: Развој туризма</vt:lpstr>
      <vt:lpstr>ПРОГРАМ: Пољопривреда и рурални развој</vt:lpstr>
      <vt:lpstr>ПРОГРАМ: Заштита животне средине</vt:lpstr>
      <vt:lpstr>ПРОГРАМ: Организација саобраћаја и саобраћајна инфраструктура</vt:lpstr>
      <vt:lpstr>ПРОГРАМ: Предшколско васпитање и образовање</vt:lpstr>
      <vt:lpstr>ПРОГРАМ: Основно образовање и васпитање</vt:lpstr>
      <vt:lpstr>ПРОГРАМ: Средње образовање и васпитање</vt:lpstr>
      <vt:lpstr>ПРОГРАМ: Социјална и дечја заштита</vt:lpstr>
      <vt:lpstr>ПРОГРАМ: Здравствена заштита</vt:lpstr>
      <vt:lpstr>ПРОГРАМ: Развој културе и информисања</vt:lpstr>
      <vt:lpstr>ПРОГРАМ: Развој спорта и омладине</vt:lpstr>
      <vt:lpstr>ПРОГРАМ: Опште услуге локалне самоуправе</vt:lpstr>
      <vt:lpstr>ПРОГРАМ: Политички систем локалне самоуправе</vt:lpstr>
      <vt:lpstr>ПРОГРАМ: Енергетска ефикасност и обновљиви извори енергије</vt:lpstr>
      <vt:lpstr>Захваљујемо Вам се што сте издвојили време и пажљиво прегледали презентацију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GRADJANSKI VODIC 2025</dc:title>
  <dc:creator>Tamara</dc:creator>
  <cp:lastModifiedBy>Korisnik</cp:lastModifiedBy>
  <cp:revision>144</cp:revision>
  <cp:lastPrinted>2026-06-03T11:02:55Z</cp:lastPrinted>
  <dcterms:created xsi:type="dcterms:W3CDTF">2006-08-16T00:00:00Z</dcterms:created>
  <dcterms:modified xsi:type="dcterms:W3CDTF">2026-06-04T06:03:16Z</dcterms:modified>
</cp:coreProperties>
</file>